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6" r:id="rId1"/>
  </p:sldMasterIdLst>
  <p:notesMasterIdLst>
    <p:notesMasterId r:id="rId16"/>
  </p:notesMasterIdLst>
  <p:handoutMasterIdLst>
    <p:handoutMasterId r:id="rId17"/>
  </p:handoutMasterIdLst>
  <p:sldIdLst>
    <p:sldId id="256" r:id="rId2"/>
    <p:sldId id="284" r:id="rId3"/>
    <p:sldId id="264" r:id="rId4"/>
    <p:sldId id="281" r:id="rId5"/>
    <p:sldId id="298" r:id="rId6"/>
    <p:sldId id="282" r:id="rId7"/>
    <p:sldId id="262" r:id="rId8"/>
    <p:sldId id="299" r:id="rId9"/>
    <p:sldId id="300" r:id="rId10"/>
    <p:sldId id="302" r:id="rId11"/>
    <p:sldId id="288" r:id="rId12"/>
    <p:sldId id="292" r:id="rId13"/>
    <p:sldId id="283" r:id="rId14"/>
    <p:sldId id="303" r:id="rId15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anose="020B0300000000000000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97"/>
    <p:restoredTop sz="78770"/>
  </p:normalViewPr>
  <p:slideViewPr>
    <p:cSldViewPr snapToGrid="0" snapToObjects="1">
      <p:cViewPr>
        <p:scale>
          <a:sx n="84" d="100"/>
          <a:sy n="84" d="100"/>
        </p:scale>
        <p:origin x="640" y="4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A18BB6-AC96-BD4A-8E32-19D7A1B0DB53}" type="doc">
      <dgm:prSet loTypeId="urn:microsoft.com/office/officeart/2005/8/layout/default" loCatId="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BE50627A-8C4C-8043-B1D3-1FB209B08814}">
      <dgm:prSet phldrT="[Text]" phldr="1"/>
      <dgm:spPr>
        <a:ln>
          <a:solidFill>
            <a:srgbClr val="C00000"/>
          </a:solidFill>
        </a:ln>
      </dgm:spPr>
      <dgm:t>
        <a:bodyPr/>
        <a:lstStyle/>
        <a:p>
          <a:endParaRPr lang="en-US" dirty="0"/>
        </a:p>
      </dgm:t>
    </dgm:pt>
    <dgm:pt modelId="{AF8FC48E-A64A-3A47-A72C-3CC74230AB1E}" type="parTrans" cxnId="{BA3B8198-F413-4C4E-B771-4E872254F4A1}">
      <dgm:prSet/>
      <dgm:spPr/>
      <dgm:t>
        <a:bodyPr/>
        <a:lstStyle/>
        <a:p>
          <a:endParaRPr lang="en-US"/>
        </a:p>
      </dgm:t>
    </dgm:pt>
    <dgm:pt modelId="{51DFE581-CFD1-B045-BCD1-FE2CACB7847A}" type="sibTrans" cxnId="{BA3B8198-F413-4C4E-B771-4E872254F4A1}">
      <dgm:prSet/>
      <dgm:spPr/>
      <dgm:t>
        <a:bodyPr/>
        <a:lstStyle/>
        <a:p>
          <a:endParaRPr lang="en-US"/>
        </a:p>
      </dgm:t>
    </dgm:pt>
    <dgm:pt modelId="{79D9D912-92DC-D146-A45F-AAC7B9C9E6C3}">
      <dgm:prSet phldrT="[Text]" phldr="1"/>
      <dgm:spPr/>
      <dgm:t>
        <a:bodyPr/>
        <a:lstStyle/>
        <a:p>
          <a:endParaRPr lang="en-US"/>
        </a:p>
      </dgm:t>
    </dgm:pt>
    <dgm:pt modelId="{DCB12D99-4F71-4F46-AD10-5D37D7CB5E8B}" type="parTrans" cxnId="{26D1F756-C7E0-C24D-A5C8-63872D9A0423}">
      <dgm:prSet/>
      <dgm:spPr/>
      <dgm:t>
        <a:bodyPr/>
        <a:lstStyle/>
        <a:p>
          <a:endParaRPr lang="en-US"/>
        </a:p>
      </dgm:t>
    </dgm:pt>
    <dgm:pt modelId="{9AEC0396-0964-C14A-917F-1B41909C4D20}" type="sibTrans" cxnId="{26D1F756-C7E0-C24D-A5C8-63872D9A0423}">
      <dgm:prSet/>
      <dgm:spPr/>
      <dgm:t>
        <a:bodyPr/>
        <a:lstStyle/>
        <a:p>
          <a:endParaRPr lang="en-US"/>
        </a:p>
      </dgm:t>
    </dgm:pt>
    <dgm:pt modelId="{2CD8268C-341C-1D4C-93A9-EC0B715704AD}">
      <dgm:prSet phldrT="[Text]" phldr="1"/>
      <dgm:spPr/>
      <dgm:t>
        <a:bodyPr/>
        <a:lstStyle/>
        <a:p>
          <a:endParaRPr lang="en-US"/>
        </a:p>
      </dgm:t>
    </dgm:pt>
    <dgm:pt modelId="{D82536F7-2E23-7D49-B0E0-94F9ECC31481}" type="parTrans" cxnId="{E3E1F7D3-F2B7-AC4E-8E9D-CA7736954013}">
      <dgm:prSet/>
      <dgm:spPr/>
      <dgm:t>
        <a:bodyPr/>
        <a:lstStyle/>
        <a:p>
          <a:endParaRPr lang="en-US"/>
        </a:p>
      </dgm:t>
    </dgm:pt>
    <dgm:pt modelId="{F182110A-424F-394A-ABF3-EAFC5A344DE0}" type="sibTrans" cxnId="{E3E1F7D3-F2B7-AC4E-8E9D-CA7736954013}">
      <dgm:prSet/>
      <dgm:spPr/>
      <dgm:t>
        <a:bodyPr/>
        <a:lstStyle/>
        <a:p>
          <a:endParaRPr lang="en-US"/>
        </a:p>
      </dgm:t>
    </dgm:pt>
    <dgm:pt modelId="{E8CB2C35-22D8-CD48-870B-5B38BEB627EC}">
      <dgm:prSet phldrT="[Text]" phldr="1"/>
      <dgm:spPr/>
      <dgm:t>
        <a:bodyPr/>
        <a:lstStyle/>
        <a:p>
          <a:endParaRPr lang="en-US"/>
        </a:p>
      </dgm:t>
    </dgm:pt>
    <dgm:pt modelId="{00032E62-B184-1841-9EE2-BDFC38CCC24E}" type="parTrans" cxnId="{30AED71D-A290-4342-8B15-E7EF685FAD19}">
      <dgm:prSet/>
      <dgm:spPr/>
      <dgm:t>
        <a:bodyPr/>
        <a:lstStyle/>
        <a:p>
          <a:endParaRPr lang="en-US"/>
        </a:p>
      </dgm:t>
    </dgm:pt>
    <dgm:pt modelId="{312AFBE0-2408-6046-AF55-DF8E99AC1690}" type="sibTrans" cxnId="{30AED71D-A290-4342-8B15-E7EF685FAD19}">
      <dgm:prSet/>
      <dgm:spPr/>
      <dgm:t>
        <a:bodyPr/>
        <a:lstStyle/>
        <a:p>
          <a:endParaRPr lang="en-US"/>
        </a:p>
      </dgm:t>
    </dgm:pt>
    <dgm:pt modelId="{71608B3D-88BC-A44D-A233-D93FDF0138A4}">
      <dgm:prSet phldrT="[Text]" phldr="1"/>
      <dgm:spPr/>
      <dgm:t>
        <a:bodyPr/>
        <a:lstStyle/>
        <a:p>
          <a:endParaRPr lang="en-US"/>
        </a:p>
      </dgm:t>
    </dgm:pt>
    <dgm:pt modelId="{98622375-FD58-4140-BAD3-4C743911A1A9}" type="parTrans" cxnId="{092E1E0F-E943-4C45-BD37-629AEA916B22}">
      <dgm:prSet/>
      <dgm:spPr/>
      <dgm:t>
        <a:bodyPr/>
        <a:lstStyle/>
        <a:p>
          <a:endParaRPr lang="en-US"/>
        </a:p>
      </dgm:t>
    </dgm:pt>
    <dgm:pt modelId="{7529249D-1053-3E48-8F7F-BF22A0EC04B6}" type="sibTrans" cxnId="{092E1E0F-E943-4C45-BD37-629AEA916B22}">
      <dgm:prSet/>
      <dgm:spPr/>
      <dgm:t>
        <a:bodyPr/>
        <a:lstStyle/>
        <a:p>
          <a:endParaRPr lang="en-US"/>
        </a:p>
      </dgm:t>
    </dgm:pt>
    <dgm:pt modelId="{956E521B-DAD4-6247-A6A1-F0134E69F3F7}" type="pres">
      <dgm:prSet presAssocID="{2BA18BB6-AC96-BD4A-8E32-19D7A1B0DB5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9AAA0E-09B0-D646-98C1-3728F4BCB582}" type="pres">
      <dgm:prSet presAssocID="{BE50627A-8C4C-8043-B1D3-1FB209B08814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6AE3CC-BD9A-2740-B6F9-647C2F897634}" type="pres">
      <dgm:prSet presAssocID="{51DFE581-CFD1-B045-BCD1-FE2CACB7847A}" presName="sibTrans" presStyleCnt="0"/>
      <dgm:spPr/>
    </dgm:pt>
    <dgm:pt modelId="{6D1392F5-C253-A04E-AA2A-02011997D2E4}" type="pres">
      <dgm:prSet presAssocID="{79D9D912-92DC-D146-A45F-AAC7B9C9E6C3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2E0792-85A6-B74C-BB9A-A28A9AF40845}" type="pres">
      <dgm:prSet presAssocID="{9AEC0396-0964-C14A-917F-1B41909C4D20}" presName="sibTrans" presStyleCnt="0"/>
      <dgm:spPr/>
    </dgm:pt>
    <dgm:pt modelId="{8688920E-B5C8-8D44-9A6E-9A578A14C5FB}" type="pres">
      <dgm:prSet presAssocID="{2CD8268C-341C-1D4C-93A9-EC0B715704A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6F21F7-087D-2D48-992F-967A269E8ED1}" type="pres">
      <dgm:prSet presAssocID="{F182110A-424F-394A-ABF3-EAFC5A344DE0}" presName="sibTrans" presStyleCnt="0"/>
      <dgm:spPr/>
    </dgm:pt>
    <dgm:pt modelId="{185FB381-BB84-B041-888E-726F2F09B324}" type="pres">
      <dgm:prSet presAssocID="{E8CB2C35-22D8-CD48-870B-5B38BEB627EC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B03311-526B-1F4D-98E5-122F2A95D845}" type="pres">
      <dgm:prSet presAssocID="{312AFBE0-2408-6046-AF55-DF8E99AC1690}" presName="sibTrans" presStyleCnt="0"/>
      <dgm:spPr/>
    </dgm:pt>
    <dgm:pt modelId="{52F14B28-4158-DF47-8482-50A79A3CFB4C}" type="pres">
      <dgm:prSet presAssocID="{71608B3D-88BC-A44D-A233-D93FDF0138A4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2BCCE3E-7E0A-BE41-86AA-DD915E2F5018}" type="presOf" srcId="{71608B3D-88BC-A44D-A233-D93FDF0138A4}" destId="{52F14B28-4158-DF47-8482-50A79A3CFB4C}" srcOrd="0" destOrd="0" presId="urn:microsoft.com/office/officeart/2005/8/layout/default"/>
    <dgm:cxn modelId="{E3E1F7D3-F2B7-AC4E-8E9D-CA7736954013}" srcId="{2BA18BB6-AC96-BD4A-8E32-19D7A1B0DB53}" destId="{2CD8268C-341C-1D4C-93A9-EC0B715704AD}" srcOrd="2" destOrd="0" parTransId="{D82536F7-2E23-7D49-B0E0-94F9ECC31481}" sibTransId="{F182110A-424F-394A-ABF3-EAFC5A344DE0}"/>
    <dgm:cxn modelId="{659ABE6C-6565-124D-8D83-773EB00048CA}" type="presOf" srcId="{E8CB2C35-22D8-CD48-870B-5B38BEB627EC}" destId="{185FB381-BB84-B041-888E-726F2F09B324}" srcOrd="0" destOrd="0" presId="urn:microsoft.com/office/officeart/2005/8/layout/default"/>
    <dgm:cxn modelId="{BA3B8198-F413-4C4E-B771-4E872254F4A1}" srcId="{2BA18BB6-AC96-BD4A-8E32-19D7A1B0DB53}" destId="{BE50627A-8C4C-8043-B1D3-1FB209B08814}" srcOrd="0" destOrd="0" parTransId="{AF8FC48E-A64A-3A47-A72C-3CC74230AB1E}" sibTransId="{51DFE581-CFD1-B045-BCD1-FE2CACB7847A}"/>
    <dgm:cxn modelId="{D91CF116-447A-8240-B821-A5ADCE3BEC4F}" type="presOf" srcId="{2CD8268C-341C-1D4C-93A9-EC0B715704AD}" destId="{8688920E-B5C8-8D44-9A6E-9A578A14C5FB}" srcOrd="0" destOrd="0" presId="urn:microsoft.com/office/officeart/2005/8/layout/default"/>
    <dgm:cxn modelId="{092E1E0F-E943-4C45-BD37-629AEA916B22}" srcId="{2BA18BB6-AC96-BD4A-8E32-19D7A1B0DB53}" destId="{71608B3D-88BC-A44D-A233-D93FDF0138A4}" srcOrd="4" destOrd="0" parTransId="{98622375-FD58-4140-BAD3-4C743911A1A9}" sibTransId="{7529249D-1053-3E48-8F7F-BF22A0EC04B6}"/>
    <dgm:cxn modelId="{BBE3BBAB-E50F-264C-A655-70A604DDDE9E}" type="presOf" srcId="{BE50627A-8C4C-8043-B1D3-1FB209B08814}" destId="{3C9AAA0E-09B0-D646-98C1-3728F4BCB582}" srcOrd="0" destOrd="0" presId="urn:microsoft.com/office/officeart/2005/8/layout/default"/>
    <dgm:cxn modelId="{A2F489C1-78A7-3846-BC8D-CB844C73E83B}" type="presOf" srcId="{2BA18BB6-AC96-BD4A-8E32-19D7A1B0DB53}" destId="{956E521B-DAD4-6247-A6A1-F0134E69F3F7}" srcOrd="0" destOrd="0" presId="urn:microsoft.com/office/officeart/2005/8/layout/default"/>
    <dgm:cxn modelId="{4ED56BE8-1718-2C4E-9C3C-F5BC9D02E29D}" type="presOf" srcId="{79D9D912-92DC-D146-A45F-AAC7B9C9E6C3}" destId="{6D1392F5-C253-A04E-AA2A-02011997D2E4}" srcOrd="0" destOrd="0" presId="urn:microsoft.com/office/officeart/2005/8/layout/default"/>
    <dgm:cxn modelId="{26D1F756-C7E0-C24D-A5C8-63872D9A0423}" srcId="{2BA18BB6-AC96-BD4A-8E32-19D7A1B0DB53}" destId="{79D9D912-92DC-D146-A45F-AAC7B9C9E6C3}" srcOrd="1" destOrd="0" parTransId="{DCB12D99-4F71-4F46-AD10-5D37D7CB5E8B}" sibTransId="{9AEC0396-0964-C14A-917F-1B41909C4D20}"/>
    <dgm:cxn modelId="{30AED71D-A290-4342-8B15-E7EF685FAD19}" srcId="{2BA18BB6-AC96-BD4A-8E32-19D7A1B0DB53}" destId="{E8CB2C35-22D8-CD48-870B-5B38BEB627EC}" srcOrd="3" destOrd="0" parTransId="{00032E62-B184-1841-9EE2-BDFC38CCC24E}" sibTransId="{312AFBE0-2408-6046-AF55-DF8E99AC1690}"/>
    <dgm:cxn modelId="{48086852-2FFA-944D-BFE9-CFAC5297E582}" type="presParOf" srcId="{956E521B-DAD4-6247-A6A1-F0134E69F3F7}" destId="{3C9AAA0E-09B0-D646-98C1-3728F4BCB582}" srcOrd="0" destOrd="0" presId="urn:microsoft.com/office/officeart/2005/8/layout/default"/>
    <dgm:cxn modelId="{85C9E2CB-93E3-6B4D-975E-0DBAD0299A27}" type="presParOf" srcId="{956E521B-DAD4-6247-A6A1-F0134E69F3F7}" destId="{146AE3CC-BD9A-2740-B6F9-647C2F897634}" srcOrd="1" destOrd="0" presId="urn:microsoft.com/office/officeart/2005/8/layout/default"/>
    <dgm:cxn modelId="{34B940C5-26AC-0F47-BE0C-5A8C826A0D3F}" type="presParOf" srcId="{956E521B-DAD4-6247-A6A1-F0134E69F3F7}" destId="{6D1392F5-C253-A04E-AA2A-02011997D2E4}" srcOrd="2" destOrd="0" presId="urn:microsoft.com/office/officeart/2005/8/layout/default"/>
    <dgm:cxn modelId="{8A5DBEDE-C350-4743-8A54-7F832F0D4247}" type="presParOf" srcId="{956E521B-DAD4-6247-A6A1-F0134E69F3F7}" destId="{7B2E0792-85A6-B74C-BB9A-A28A9AF40845}" srcOrd="3" destOrd="0" presId="urn:microsoft.com/office/officeart/2005/8/layout/default"/>
    <dgm:cxn modelId="{461C1761-8F93-5B48-ADF6-E2E9F8C187B6}" type="presParOf" srcId="{956E521B-DAD4-6247-A6A1-F0134E69F3F7}" destId="{8688920E-B5C8-8D44-9A6E-9A578A14C5FB}" srcOrd="4" destOrd="0" presId="urn:microsoft.com/office/officeart/2005/8/layout/default"/>
    <dgm:cxn modelId="{6F1658E2-AF90-6A4F-8A67-04A786EC5E69}" type="presParOf" srcId="{956E521B-DAD4-6247-A6A1-F0134E69F3F7}" destId="{506F21F7-087D-2D48-992F-967A269E8ED1}" srcOrd="5" destOrd="0" presId="urn:microsoft.com/office/officeart/2005/8/layout/default"/>
    <dgm:cxn modelId="{BE8DCDFB-4591-C745-91DF-4FFA87F87CC1}" type="presParOf" srcId="{956E521B-DAD4-6247-A6A1-F0134E69F3F7}" destId="{185FB381-BB84-B041-888E-726F2F09B324}" srcOrd="6" destOrd="0" presId="urn:microsoft.com/office/officeart/2005/8/layout/default"/>
    <dgm:cxn modelId="{4B04284E-50A5-CC46-B0CD-93CE5233FF68}" type="presParOf" srcId="{956E521B-DAD4-6247-A6A1-F0134E69F3F7}" destId="{C2B03311-526B-1F4D-98E5-122F2A95D845}" srcOrd="7" destOrd="0" presId="urn:microsoft.com/office/officeart/2005/8/layout/default"/>
    <dgm:cxn modelId="{38FD0F61-14A5-FC49-B4CE-5E9DB9FC559D}" type="presParOf" srcId="{956E521B-DAD4-6247-A6A1-F0134E69F3F7}" destId="{52F14B28-4158-DF47-8482-50A79A3CFB4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A18BB6-AC96-BD4A-8E32-19D7A1B0DB53}" type="doc">
      <dgm:prSet loTypeId="urn:microsoft.com/office/officeart/2005/8/layout/default" loCatId="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BE50627A-8C4C-8043-B1D3-1FB209B08814}">
      <dgm:prSet phldrT="[Text]" phldr="1"/>
      <dgm:spPr>
        <a:ln>
          <a:solidFill>
            <a:srgbClr val="C00000"/>
          </a:solidFill>
        </a:ln>
      </dgm:spPr>
      <dgm:t>
        <a:bodyPr/>
        <a:lstStyle/>
        <a:p>
          <a:endParaRPr lang="en-US" dirty="0"/>
        </a:p>
      </dgm:t>
    </dgm:pt>
    <dgm:pt modelId="{AF8FC48E-A64A-3A47-A72C-3CC74230AB1E}" type="parTrans" cxnId="{BA3B8198-F413-4C4E-B771-4E872254F4A1}">
      <dgm:prSet/>
      <dgm:spPr/>
      <dgm:t>
        <a:bodyPr/>
        <a:lstStyle/>
        <a:p>
          <a:endParaRPr lang="en-US"/>
        </a:p>
      </dgm:t>
    </dgm:pt>
    <dgm:pt modelId="{51DFE581-CFD1-B045-BCD1-FE2CACB7847A}" type="sibTrans" cxnId="{BA3B8198-F413-4C4E-B771-4E872254F4A1}">
      <dgm:prSet/>
      <dgm:spPr/>
      <dgm:t>
        <a:bodyPr/>
        <a:lstStyle/>
        <a:p>
          <a:endParaRPr lang="en-US"/>
        </a:p>
      </dgm:t>
    </dgm:pt>
    <dgm:pt modelId="{79D9D912-92DC-D146-A45F-AAC7B9C9E6C3}">
      <dgm:prSet phldrT="[Text]" phldr="1"/>
      <dgm:spPr/>
      <dgm:t>
        <a:bodyPr/>
        <a:lstStyle/>
        <a:p>
          <a:endParaRPr lang="en-US"/>
        </a:p>
      </dgm:t>
    </dgm:pt>
    <dgm:pt modelId="{DCB12D99-4F71-4F46-AD10-5D37D7CB5E8B}" type="parTrans" cxnId="{26D1F756-C7E0-C24D-A5C8-63872D9A0423}">
      <dgm:prSet/>
      <dgm:spPr/>
      <dgm:t>
        <a:bodyPr/>
        <a:lstStyle/>
        <a:p>
          <a:endParaRPr lang="en-US"/>
        </a:p>
      </dgm:t>
    </dgm:pt>
    <dgm:pt modelId="{9AEC0396-0964-C14A-917F-1B41909C4D20}" type="sibTrans" cxnId="{26D1F756-C7E0-C24D-A5C8-63872D9A0423}">
      <dgm:prSet/>
      <dgm:spPr/>
      <dgm:t>
        <a:bodyPr/>
        <a:lstStyle/>
        <a:p>
          <a:endParaRPr lang="en-US"/>
        </a:p>
      </dgm:t>
    </dgm:pt>
    <dgm:pt modelId="{2CD8268C-341C-1D4C-93A9-EC0B715704AD}">
      <dgm:prSet phldrT="[Text]" phldr="1"/>
      <dgm:spPr/>
      <dgm:t>
        <a:bodyPr/>
        <a:lstStyle/>
        <a:p>
          <a:endParaRPr lang="en-US"/>
        </a:p>
      </dgm:t>
    </dgm:pt>
    <dgm:pt modelId="{D82536F7-2E23-7D49-B0E0-94F9ECC31481}" type="parTrans" cxnId="{E3E1F7D3-F2B7-AC4E-8E9D-CA7736954013}">
      <dgm:prSet/>
      <dgm:spPr/>
      <dgm:t>
        <a:bodyPr/>
        <a:lstStyle/>
        <a:p>
          <a:endParaRPr lang="en-US"/>
        </a:p>
      </dgm:t>
    </dgm:pt>
    <dgm:pt modelId="{F182110A-424F-394A-ABF3-EAFC5A344DE0}" type="sibTrans" cxnId="{E3E1F7D3-F2B7-AC4E-8E9D-CA7736954013}">
      <dgm:prSet/>
      <dgm:spPr/>
      <dgm:t>
        <a:bodyPr/>
        <a:lstStyle/>
        <a:p>
          <a:endParaRPr lang="en-US"/>
        </a:p>
      </dgm:t>
    </dgm:pt>
    <dgm:pt modelId="{E8CB2C35-22D8-CD48-870B-5B38BEB627EC}">
      <dgm:prSet phldrT="[Text]" phldr="1"/>
      <dgm:spPr/>
      <dgm:t>
        <a:bodyPr/>
        <a:lstStyle/>
        <a:p>
          <a:endParaRPr lang="en-US"/>
        </a:p>
      </dgm:t>
    </dgm:pt>
    <dgm:pt modelId="{00032E62-B184-1841-9EE2-BDFC38CCC24E}" type="parTrans" cxnId="{30AED71D-A290-4342-8B15-E7EF685FAD19}">
      <dgm:prSet/>
      <dgm:spPr/>
      <dgm:t>
        <a:bodyPr/>
        <a:lstStyle/>
        <a:p>
          <a:endParaRPr lang="en-US"/>
        </a:p>
      </dgm:t>
    </dgm:pt>
    <dgm:pt modelId="{312AFBE0-2408-6046-AF55-DF8E99AC1690}" type="sibTrans" cxnId="{30AED71D-A290-4342-8B15-E7EF685FAD19}">
      <dgm:prSet/>
      <dgm:spPr/>
      <dgm:t>
        <a:bodyPr/>
        <a:lstStyle/>
        <a:p>
          <a:endParaRPr lang="en-US"/>
        </a:p>
      </dgm:t>
    </dgm:pt>
    <dgm:pt modelId="{71608B3D-88BC-A44D-A233-D93FDF0138A4}">
      <dgm:prSet phldrT="[Text]" phldr="1"/>
      <dgm:spPr/>
      <dgm:t>
        <a:bodyPr/>
        <a:lstStyle/>
        <a:p>
          <a:endParaRPr lang="en-US"/>
        </a:p>
      </dgm:t>
    </dgm:pt>
    <dgm:pt modelId="{98622375-FD58-4140-BAD3-4C743911A1A9}" type="parTrans" cxnId="{092E1E0F-E943-4C45-BD37-629AEA916B22}">
      <dgm:prSet/>
      <dgm:spPr/>
      <dgm:t>
        <a:bodyPr/>
        <a:lstStyle/>
        <a:p>
          <a:endParaRPr lang="en-US"/>
        </a:p>
      </dgm:t>
    </dgm:pt>
    <dgm:pt modelId="{7529249D-1053-3E48-8F7F-BF22A0EC04B6}" type="sibTrans" cxnId="{092E1E0F-E943-4C45-BD37-629AEA916B22}">
      <dgm:prSet/>
      <dgm:spPr/>
      <dgm:t>
        <a:bodyPr/>
        <a:lstStyle/>
        <a:p>
          <a:endParaRPr lang="en-US"/>
        </a:p>
      </dgm:t>
    </dgm:pt>
    <dgm:pt modelId="{956E521B-DAD4-6247-A6A1-F0134E69F3F7}" type="pres">
      <dgm:prSet presAssocID="{2BA18BB6-AC96-BD4A-8E32-19D7A1B0DB5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9AAA0E-09B0-D646-98C1-3728F4BCB582}" type="pres">
      <dgm:prSet presAssocID="{BE50627A-8C4C-8043-B1D3-1FB209B08814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6AE3CC-BD9A-2740-B6F9-647C2F897634}" type="pres">
      <dgm:prSet presAssocID="{51DFE581-CFD1-B045-BCD1-FE2CACB7847A}" presName="sibTrans" presStyleCnt="0"/>
      <dgm:spPr/>
    </dgm:pt>
    <dgm:pt modelId="{6D1392F5-C253-A04E-AA2A-02011997D2E4}" type="pres">
      <dgm:prSet presAssocID="{79D9D912-92DC-D146-A45F-AAC7B9C9E6C3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2E0792-85A6-B74C-BB9A-A28A9AF40845}" type="pres">
      <dgm:prSet presAssocID="{9AEC0396-0964-C14A-917F-1B41909C4D20}" presName="sibTrans" presStyleCnt="0"/>
      <dgm:spPr/>
    </dgm:pt>
    <dgm:pt modelId="{8688920E-B5C8-8D44-9A6E-9A578A14C5FB}" type="pres">
      <dgm:prSet presAssocID="{2CD8268C-341C-1D4C-93A9-EC0B715704A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6F21F7-087D-2D48-992F-967A269E8ED1}" type="pres">
      <dgm:prSet presAssocID="{F182110A-424F-394A-ABF3-EAFC5A344DE0}" presName="sibTrans" presStyleCnt="0"/>
      <dgm:spPr/>
    </dgm:pt>
    <dgm:pt modelId="{185FB381-BB84-B041-888E-726F2F09B324}" type="pres">
      <dgm:prSet presAssocID="{E8CB2C35-22D8-CD48-870B-5B38BEB627EC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B03311-526B-1F4D-98E5-122F2A95D845}" type="pres">
      <dgm:prSet presAssocID="{312AFBE0-2408-6046-AF55-DF8E99AC1690}" presName="sibTrans" presStyleCnt="0"/>
      <dgm:spPr/>
    </dgm:pt>
    <dgm:pt modelId="{52F14B28-4158-DF47-8482-50A79A3CFB4C}" type="pres">
      <dgm:prSet presAssocID="{71608B3D-88BC-A44D-A233-D93FDF0138A4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2BCCE3E-7E0A-BE41-86AA-DD915E2F5018}" type="presOf" srcId="{71608B3D-88BC-A44D-A233-D93FDF0138A4}" destId="{52F14B28-4158-DF47-8482-50A79A3CFB4C}" srcOrd="0" destOrd="0" presId="urn:microsoft.com/office/officeart/2005/8/layout/default"/>
    <dgm:cxn modelId="{E3E1F7D3-F2B7-AC4E-8E9D-CA7736954013}" srcId="{2BA18BB6-AC96-BD4A-8E32-19D7A1B0DB53}" destId="{2CD8268C-341C-1D4C-93A9-EC0B715704AD}" srcOrd="2" destOrd="0" parTransId="{D82536F7-2E23-7D49-B0E0-94F9ECC31481}" sibTransId="{F182110A-424F-394A-ABF3-EAFC5A344DE0}"/>
    <dgm:cxn modelId="{659ABE6C-6565-124D-8D83-773EB00048CA}" type="presOf" srcId="{E8CB2C35-22D8-CD48-870B-5B38BEB627EC}" destId="{185FB381-BB84-B041-888E-726F2F09B324}" srcOrd="0" destOrd="0" presId="urn:microsoft.com/office/officeart/2005/8/layout/default"/>
    <dgm:cxn modelId="{BA3B8198-F413-4C4E-B771-4E872254F4A1}" srcId="{2BA18BB6-AC96-BD4A-8E32-19D7A1B0DB53}" destId="{BE50627A-8C4C-8043-B1D3-1FB209B08814}" srcOrd="0" destOrd="0" parTransId="{AF8FC48E-A64A-3A47-A72C-3CC74230AB1E}" sibTransId="{51DFE581-CFD1-B045-BCD1-FE2CACB7847A}"/>
    <dgm:cxn modelId="{D91CF116-447A-8240-B821-A5ADCE3BEC4F}" type="presOf" srcId="{2CD8268C-341C-1D4C-93A9-EC0B715704AD}" destId="{8688920E-B5C8-8D44-9A6E-9A578A14C5FB}" srcOrd="0" destOrd="0" presId="urn:microsoft.com/office/officeart/2005/8/layout/default"/>
    <dgm:cxn modelId="{092E1E0F-E943-4C45-BD37-629AEA916B22}" srcId="{2BA18BB6-AC96-BD4A-8E32-19D7A1B0DB53}" destId="{71608B3D-88BC-A44D-A233-D93FDF0138A4}" srcOrd="4" destOrd="0" parTransId="{98622375-FD58-4140-BAD3-4C743911A1A9}" sibTransId="{7529249D-1053-3E48-8F7F-BF22A0EC04B6}"/>
    <dgm:cxn modelId="{BBE3BBAB-E50F-264C-A655-70A604DDDE9E}" type="presOf" srcId="{BE50627A-8C4C-8043-B1D3-1FB209B08814}" destId="{3C9AAA0E-09B0-D646-98C1-3728F4BCB582}" srcOrd="0" destOrd="0" presId="urn:microsoft.com/office/officeart/2005/8/layout/default"/>
    <dgm:cxn modelId="{A2F489C1-78A7-3846-BC8D-CB844C73E83B}" type="presOf" srcId="{2BA18BB6-AC96-BD4A-8E32-19D7A1B0DB53}" destId="{956E521B-DAD4-6247-A6A1-F0134E69F3F7}" srcOrd="0" destOrd="0" presId="urn:microsoft.com/office/officeart/2005/8/layout/default"/>
    <dgm:cxn modelId="{4ED56BE8-1718-2C4E-9C3C-F5BC9D02E29D}" type="presOf" srcId="{79D9D912-92DC-D146-A45F-AAC7B9C9E6C3}" destId="{6D1392F5-C253-A04E-AA2A-02011997D2E4}" srcOrd="0" destOrd="0" presId="urn:microsoft.com/office/officeart/2005/8/layout/default"/>
    <dgm:cxn modelId="{26D1F756-C7E0-C24D-A5C8-63872D9A0423}" srcId="{2BA18BB6-AC96-BD4A-8E32-19D7A1B0DB53}" destId="{79D9D912-92DC-D146-A45F-AAC7B9C9E6C3}" srcOrd="1" destOrd="0" parTransId="{DCB12D99-4F71-4F46-AD10-5D37D7CB5E8B}" sibTransId="{9AEC0396-0964-C14A-917F-1B41909C4D20}"/>
    <dgm:cxn modelId="{30AED71D-A290-4342-8B15-E7EF685FAD19}" srcId="{2BA18BB6-AC96-BD4A-8E32-19D7A1B0DB53}" destId="{E8CB2C35-22D8-CD48-870B-5B38BEB627EC}" srcOrd="3" destOrd="0" parTransId="{00032E62-B184-1841-9EE2-BDFC38CCC24E}" sibTransId="{312AFBE0-2408-6046-AF55-DF8E99AC1690}"/>
    <dgm:cxn modelId="{48086852-2FFA-944D-BFE9-CFAC5297E582}" type="presParOf" srcId="{956E521B-DAD4-6247-A6A1-F0134E69F3F7}" destId="{3C9AAA0E-09B0-D646-98C1-3728F4BCB582}" srcOrd="0" destOrd="0" presId="urn:microsoft.com/office/officeart/2005/8/layout/default"/>
    <dgm:cxn modelId="{85C9E2CB-93E3-6B4D-975E-0DBAD0299A27}" type="presParOf" srcId="{956E521B-DAD4-6247-A6A1-F0134E69F3F7}" destId="{146AE3CC-BD9A-2740-B6F9-647C2F897634}" srcOrd="1" destOrd="0" presId="urn:microsoft.com/office/officeart/2005/8/layout/default"/>
    <dgm:cxn modelId="{34B940C5-26AC-0F47-BE0C-5A8C826A0D3F}" type="presParOf" srcId="{956E521B-DAD4-6247-A6A1-F0134E69F3F7}" destId="{6D1392F5-C253-A04E-AA2A-02011997D2E4}" srcOrd="2" destOrd="0" presId="urn:microsoft.com/office/officeart/2005/8/layout/default"/>
    <dgm:cxn modelId="{8A5DBEDE-C350-4743-8A54-7F832F0D4247}" type="presParOf" srcId="{956E521B-DAD4-6247-A6A1-F0134E69F3F7}" destId="{7B2E0792-85A6-B74C-BB9A-A28A9AF40845}" srcOrd="3" destOrd="0" presId="urn:microsoft.com/office/officeart/2005/8/layout/default"/>
    <dgm:cxn modelId="{461C1761-8F93-5B48-ADF6-E2E9F8C187B6}" type="presParOf" srcId="{956E521B-DAD4-6247-A6A1-F0134E69F3F7}" destId="{8688920E-B5C8-8D44-9A6E-9A578A14C5FB}" srcOrd="4" destOrd="0" presId="urn:microsoft.com/office/officeart/2005/8/layout/default"/>
    <dgm:cxn modelId="{6F1658E2-AF90-6A4F-8A67-04A786EC5E69}" type="presParOf" srcId="{956E521B-DAD4-6247-A6A1-F0134E69F3F7}" destId="{506F21F7-087D-2D48-992F-967A269E8ED1}" srcOrd="5" destOrd="0" presId="urn:microsoft.com/office/officeart/2005/8/layout/default"/>
    <dgm:cxn modelId="{BE8DCDFB-4591-C745-91DF-4FFA87F87CC1}" type="presParOf" srcId="{956E521B-DAD4-6247-A6A1-F0134E69F3F7}" destId="{185FB381-BB84-B041-888E-726F2F09B324}" srcOrd="6" destOrd="0" presId="urn:microsoft.com/office/officeart/2005/8/layout/default"/>
    <dgm:cxn modelId="{4B04284E-50A5-CC46-B0CD-93CE5233FF68}" type="presParOf" srcId="{956E521B-DAD4-6247-A6A1-F0134E69F3F7}" destId="{C2B03311-526B-1F4D-98E5-122F2A95D845}" srcOrd="7" destOrd="0" presId="urn:microsoft.com/office/officeart/2005/8/layout/default"/>
    <dgm:cxn modelId="{38FD0F61-14A5-FC49-B4CE-5E9DB9FC559D}" type="presParOf" srcId="{956E521B-DAD4-6247-A6A1-F0134E69F3F7}" destId="{52F14B28-4158-DF47-8482-50A79A3CFB4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9AAA0E-09B0-D646-98C1-3728F4BCB582}">
      <dsp:nvSpPr>
        <dsp:cNvPr id="0" name=""/>
        <dsp:cNvSpPr/>
      </dsp:nvSpPr>
      <dsp:spPr>
        <a:xfrm>
          <a:off x="916483" y="1984"/>
          <a:ext cx="2030015" cy="12180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500" kern="1200" dirty="0"/>
        </a:p>
      </dsp:txBody>
      <dsp:txXfrm>
        <a:off x="916483" y="1984"/>
        <a:ext cx="2030015" cy="1218009"/>
      </dsp:txXfrm>
    </dsp:sp>
    <dsp:sp modelId="{6D1392F5-C253-A04E-AA2A-02011997D2E4}">
      <dsp:nvSpPr>
        <dsp:cNvPr id="0" name=""/>
        <dsp:cNvSpPr/>
      </dsp:nvSpPr>
      <dsp:spPr>
        <a:xfrm>
          <a:off x="3149500" y="1984"/>
          <a:ext cx="2030015" cy="12180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500" kern="1200"/>
        </a:p>
      </dsp:txBody>
      <dsp:txXfrm>
        <a:off x="3149500" y="1984"/>
        <a:ext cx="2030015" cy="1218009"/>
      </dsp:txXfrm>
    </dsp:sp>
    <dsp:sp modelId="{8688920E-B5C8-8D44-9A6E-9A578A14C5FB}">
      <dsp:nvSpPr>
        <dsp:cNvPr id="0" name=""/>
        <dsp:cNvSpPr/>
      </dsp:nvSpPr>
      <dsp:spPr>
        <a:xfrm>
          <a:off x="916483" y="1422995"/>
          <a:ext cx="2030015" cy="12180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500" kern="1200"/>
        </a:p>
      </dsp:txBody>
      <dsp:txXfrm>
        <a:off x="916483" y="1422995"/>
        <a:ext cx="2030015" cy="1218009"/>
      </dsp:txXfrm>
    </dsp:sp>
    <dsp:sp modelId="{185FB381-BB84-B041-888E-726F2F09B324}">
      <dsp:nvSpPr>
        <dsp:cNvPr id="0" name=""/>
        <dsp:cNvSpPr/>
      </dsp:nvSpPr>
      <dsp:spPr>
        <a:xfrm>
          <a:off x="3149500" y="1422995"/>
          <a:ext cx="2030015" cy="12180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500" kern="1200"/>
        </a:p>
      </dsp:txBody>
      <dsp:txXfrm>
        <a:off x="3149500" y="1422995"/>
        <a:ext cx="2030015" cy="1218009"/>
      </dsp:txXfrm>
    </dsp:sp>
    <dsp:sp modelId="{52F14B28-4158-DF47-8482-50A79A3CFB4C}">
      <dsp:nvSpPr>
        <dsp:cNvPr id="0" name=""/>
        <dsp:cNvSpPr/>
      </dsp:nvSpPr>
      <dsp:spPr>
        <a:xfrm>
          <a:off x="2032992" y="2844006"/>
          <a:ext cx="2030015" cy="12180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500" kern="1200"/>
        </a:p>
      </dsp:txBody>
      <dsp:txXfrm>
        <a:off x="2032992" y="2844006"/>
        <a:ext cx="2030015" cy="12180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9AAA0E-09B0-D646-98C1-3728F4BCB582}">
      <dsp:nvSpPr>
        <dsp:cNvPr id="0" name=""/>
        <dsp:cNvSpPr/>
      </dsp:nvSpPr>
      <dsp:spPr>
        <a:xfrm>
          <a:off x="916483" y="1984"/>
          <a:ext cx="2030015" cy="12180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500" kern="1200" dirty="0"/>
        </a:p>
      </dsp:txBody>
      <dsp:txXfrm>
        <a:off x="916483" y="1984"/>
        <a:ext cx="2030015" cy="1218009"/>
      </dsp:txXfrm>
    </dsp:sp>
    <dsp:sp modelId="{6D1392F5-C253-A04E-AA2A-02011997D2E4}">
      <dsp:nvSpPr>
        <dsp:cNvPr id="0" name=""/>
        <dsp:cNvSpPr/>
      </dsp:nvSpPr>
      <dsp:spPr>
        <a:xfrm>
          <a:off x="3149500" y="1984"/>
          <a:ext cx="2030015" cy="12180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500" kern="1200"/>
        </a:p>
      </dsp:txBody>
      <dsp:txXfrm>
        <a:off x="3149500" y="1984"/>
        <a:ext cx="2030015" cy="1218009"/>
      </dsp:txXfrm>
    </dsp:sp>
    <dsp:sp modelId="{8688920E-B5C8-8D44-9A6E-9A578A14C5FB}">
      <dsp:nvSpPr>
        <dsp:cNvPr id="0" name=""/>
        <dsp:cNvSpPr/>
      </dsp:nvSpPr>
      <dsp:spPr>
        <a:xfrm>
          <a:off x="916483" y="1422995"/>
          <a:ext cx="2030015" cy="12180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500" kern="1200"/>
        </a:p>
      </dsp:txBody>
      <dsp:txXfrm>
        <a:off x="916483" y="1422995"/>
        <a:ext cx="2030015" cy="1218009"/>
      </dsp:txXfrm>
    </dsp:sp>
    <dsp:sp modelId="{185FB381-BB84-B041-888E-726F2F09B324}">
      <dsp:nvSpPr>
        <dsp:cNvPr id="0" name=""/>
        <dsp:cNvSpPr/>
      </dsp:nvSpPr>
      <dsp:spPr>
        <a:xfrm>
          <a:off x="3149500" y="1422995"/>
          <a:ext cx="2030015" cy="12180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500" kern="1200"/>
        </a:p>
      </dsp:txBody>
      <dsp:txXfrm>
        <a:off x="3149500" y="1422995"/>
        <a:ext cx="2030015" cy="1218009"/>
      </dsp:txXfrm>
    </dsp:sp>
    <dsp:sp modelId="{52F14B28-4158-DF47-8482-50A79A3CFB4C}">
      <dsp:nvSpPr>
        <dsp:cNvPr id="0" name=""/>
        <dsp:cNvSpPr/>
      </dsp:nvSpPr>
      <dsp:spPr>
        <a:xfrm>
          <a:off x="2032992" y="2844006"/>
          <a:ext cx="2030015" cy="121800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500" kern="1200"/>
        </a:p>
      </dsp:txBody>
      <dsp:txXfrm>
        <a:off x="2032992" y="2844006"/>
        <a:ext cx="2030015" cy="12180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6ACCF3FD-438F-5B42-9A7B-2CACB0C6E4B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2DF181F-F168-3B49-B04D-1656179A9F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ヒラギノ角ゴ Pro W3" charset="-128"/>
              </a:defRPr>
            </a:lvl1pPr>
          </a:lstStyle>
          <a:p>
            <a:pPr>
              <a:defRPr/>
            </a:pPr>
            <a:fld id="{F176385C-3E55-CC46-B764-532D4F677B74}" type="datetime1">
              <a:rPr lang="en-US" altLang="en-US"/>
              <a:pPr>
                <a:defRPr/>
              </a:pPr>
              <a:t>4/29/19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355E2DE-DACA-064D-8EA8-A21B3359E81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66AE9EA-2F26-B042-B8A6-E4F8BD4BA18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ヒラギノ角ゴ Pro W3" charset="-128"/>
              </a:defRPr>
            </a:lvl1pPr>
          </a:lstStyle>
          <a:p>
            <a:pPr>
              <a:defRPr/>
            </a:pPr>
            <a:fld id="{D70C9C5E-C7DC-B74D-BFF3-5B9611CB059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83512F44-750F-054A-B1CB-79D457A8EE4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11D83CF-DCD0-7E4E-8280-D771A00CF1C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ヒラギノ角ゴ Pro W3" charset="-128"/>
              </a:defRPr>
            </a:lvl1pPr>
          </a:lstStyle>
          <a:p>
            <a:pPr>
              <a:defRPr/>
            </a:pPr>
            <a:fld id="{4E6757DB-8535-8448-8BAA-B5A4FBF9F28F}" type="datetime1">
              <a:rPr lang="en-US" altLang="en-US"/>
              <a:pPr>
                <a:defRPr/>
              </a:pPr>
              <a:t>4/29/19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="" xmlns:a16="http://schemas.microsoft.com/office/drawing/2014/main" id="{4FF0C54E-1AE9-B04F-A0CB-22AE81D9AE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="" xmlns:a16="http://schemas.microsoft.com/office/drawing/2014/main" id="{992E49CE-DCBE-8544-A2EE-9379B982A9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1114A6D-38DE-0841-AD6E-7ADA4AAE6A9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ED14AE94-20F0-9347-AB83-662C8171B2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ヒラギノ角ゴ Pro W3" charset="-128"/>
              </a:defRPr>
            </a:lvl1pPr>
          </a:lstStyle>
          <a:p>
            <a:pPr>
              <a:defRPr/>
            </a:pPr>
            <a:fld id="{44AAF704-0AC3-8C42-9422-9553A7B5083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1" charset="-128"/>
        <a:cs typeface="ＭＳ Ｐゴシック" charset="-128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1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Relationship Id="rId3" Type="http://schemas.openxmlformats.org/officeDocument/2006/relationships/hyperlink" Target="https://kb.wisc.edu/page.php?id=40426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Slide Image Placeholder 1">
            <a:extLst>
              <a:ext uri="{FF2B5EF4-FFF2-40B4-BE49-F238E27FC236}">
                <a16:creationId xmlns="" xmlns:a16="http://schemas.microsoft.com/office/drawing/2014/main" id="{92656A4E-1E58-9E40-B3F8-7A85E7B803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6" name="Notes Placeholder 2">
            <a:extLst>
              <a:ext uri="{FF2B5EF4-FFF2-40B4-BE49-F238E27FC236}">
                <a16:creationId xmlns="" xmlns:a16="http://schemas.microsoft.com/office/drawing/2014/main" id="{DAFD5821-3F98-2245-AEED-E0331B2C77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ヒラギノ角ゴ Pro W3" panose="020B0300000000000000" pitchFamily="34" charset="-128"/>
            </a:endParaRPr>
          </a:p>
        </p:txBody>
      </p:sp>
      <p:sp>
        <p:nvSpPr>
          <p:cNvPr id="11267" name="Slide Number Placeholder 3">
            <a:extLst>
              <a:ext uri="{FF2B5EF4-FFF2-40B4-BE49-F238E27FC236}">
                <a16:creationId xmlns="" xmlns:a16="http://schemas.microsoft.com/office/drawing/2014/main" id="{752DB7E7-12C1-2447-9193-D8AAB7A8C11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9pPr>
          </a:lstStyle>
          <a:p>
            <a:fld id="{A1341CBC-4601-0D4D-96C5-9BBB82CD04BB}" type="slidenum">
              <a:rPr lang="en-US" altLang="en-US" smtClean="0">
                <a:latin typeface="Calibri" panose="020F0502020204030204" pitchFamily="34" charset="0"/>
              </a:rPr>
              <a:pPr/>
              <a:t>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="" xmlns:a16="http://schemas.microsoft.com/office/drawing/2014/main" id="{C895D8B1-7BF7-A147-8672-DAD75F2277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="" xmlns:a16="http://schemas.microsoft.com/office/drawing/2014/main" id="{DAF5D60C-63FA-5146-85E8-FB77FA9B28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ヒラギノ角ゴ Pro W3" panose="020B0300000000000000" pitchFamily="34" charset="-128"/>
                <a:cs typeface="Arial" panose="020B0604020202020204" pitchFamily="34" charset="0"/>
              </a:rPr>
              <a:t>Learn more about turning bullets into visual, here: </a:t>
            </a:r>
            <a:r>
              <a:rPr lang="en-US" altLang="en-US">
                <a:ea typeface="ヒラギノ角ゴ Pro W3" panose="020B0300000000000000" pitchFamily="34" charset="-128"/>
                <a:cs typeface="Arial" panose="020B0604020202020204" pitchFamily="34" charset="0"/>
                <a:hlinkClick r:id="rId3"/>
              </a:rPr>
              <a:t>https://kb.wisc.edu/page.php?id=40426</a:t>
            </a:r>
            <a:endParaRPr lang="en-US" altLang="en-US">
              <a:ea typeface="ヒラギノ角ゴ Pro W3" panose="020B0300000000000000" pitchFamily="34" charset="-128"/>
              <a:cs typeface="Arial" panose="020B0604020202020204" pitchFamily="34" charset="0"/>
            </a:endParaRPr>
          </a:p>
          <a:p>
            <a:endParaRPr lang="en-US" altLang="en-US">
              <a:ea typeface="ヒラギノ角ゴ Pro W3" panose="020B0300000000000000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="" xmlns:a16="http://schemas.microsoft.com/office/drawing/2014/main" id="{833751BF-864A-0A44-917E-71CADA7A79D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9pPr>
          </a:lstStyle>
          <a:p>
            <a:fld id="{5C82438C-1DC3-614B-8CCB-ADB532205252}" type="slidenum">
              <a:rPr lang="en-US" altLang="en-US" smtClean="0">
                <a:latin typeface="Calibri" panose="020F0502020204030204" pitchFamily="34" charset="0"/>
              </a:rPr>
              <a:pPr/>
              <a:t>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096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>
            <a:extLst>
              <a:ext uri="{FF2B5EF4-FFF2-40B4-BE49-F238E27FC236}">
                <a16:creationId xmlns="" xmlns:a16="http://schemas.microsoft.com/office/drawing/2014/main" id="{41227A3F-F670-E94C-97F6-11D2E4D04B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2" name="Notes Placeholder 2">
            <a:extLst>
              <a:ext uri="{FF2B5EF4-FFF2-40B4-BE49-F238E27FC236}">
                <a16:creationId xmlns="" xmlns:a16="http://schemas.microsoft.com/office/drawing/2014/main" id="{539945A5-42E6-C648-985E-6AEC1CD541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ヒラギノ角ゴ Pro W3" panose="020B0300000000000000" pitchFamily="34" charset="-128"/>
            </a:endParaRPr>
          </a:p>
        </p:txBody>
      </p:sp>
      <p:sp>
        <p:nvSpPr>
          <p:cNvPr id="20483" name="Slide Number Placeholder 3">
            <a:extLst>
              <a:ext uri="{FF2B5EF4-FFF2-40B4-BE49-F238E27FC236}">
                <a16:creationId xmlns="" xmlns:a16="http://schemas.microsoft.com/office/drawing/2014/main" id="{187E10B2-0BE7-2440-A1B8-2EC6EF2C3E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9pPr>
          </a:lstStyle>
          <a:p>
            <a:fld id="{6DA9602F-2C25-2D4D-A10C-7AFD06DC9152}" type="slidenum">
              <a:rPr lang="en-US" altLang="en-US" smtClean="0">
                <a:latin typeface="Calibri" panose="020F0502020204030204" pitchFamily="34" charset="0"/>
              </a:rPr>
              <a:pPr/>
              <a:t>13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>
            <a:extLst>
              <a:ext uri="{FF2B5EF4-FFF2-40B4-BE49-F238E27FC236}">
                <a16:creationId xmlns="" xmlns:a16="http://schemas.microsoft.com/office/drawing/2014/main" id="{41227A3F-F670-E94C-97F6-11D2E4D04B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2" name="Notes Placeholder 2">
            <a:extLst>
              <a:ext uri="{FF2B5EF4-FFF2-40B4-BE49-F238E27FC236}">
                <a16:creationId xmlns="" xmlns:a16="http://schemas.microsoft.com/office/drawing/2014/main" id="{539945A5-42E6-C648-985E-6AEC1CD541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ヒラギノ角ゴ Pro W3" panose="020B0300000000000000" pitchFamily="34" charset="-128"/>
            </a:endParaRPr>
          </a:p>
        </p:txBody>
      </p:sp>
      <p:sp>
        <p:nvSpPr>
          <p:cNvPr id="20483" name="Slide Number Placeholder 3">
            <a:extLst>
              <a:ext uri="{FF2B5EF4-FFF2-40B4-BE49-F238E27FC236}">
                <a16:creationId xmlns="" xmlns:a16="http://schemas.microsoft.com/office/drawing/2014/main" id="{187E10B2-0BE7-2440-A1B8-2EC6EF2C3E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9pPr>
          </a:lstStyle>
          <a:p>
            <a:fld id="{6DA9602F-2C25-2D4D-A10C-7AFD06DC9152}" type="slidenum">
              <a:rPr lang="en-US" altLang="en-US" smtClean="0">
                <a:latin typeface="Calibri" panose="020F0502020204030204" pitchFamily="34" charset="0"/>
              </a:rPr>
              <a:pPr/>
              <a:t>14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85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Master" Target="../slideMasters/slideMaster1.xml"/><Relationship Id="rId2" Type="http://schemas.openxmlformats.org/officeDocument/2006/relationships/diagramData" Target="../diagrams/data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Master" Target="../slideMasters/slideMaster1.xml"/><Relationship Id="rId2" Type="http://schemas.openxmlformats.org/officeDocument/2006/relationships/diagramData" Target="../diagrams/data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90800"/>
            <a:ext cx="7772400" cy="14700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46575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Course or Event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AB6D07F-5821-444D-8231-3479F09FC52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654925" y="6481763"/>
            <a:ext cx="184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9pPr>
          </a:lstStyle>
          <a:p>
            <a:pPr>
              <a:defRPr/>
            </a:pPr>
            <a:endParaRPr lang="en-US" altLang="en-US"/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863FF44F-F338-E948-96F3-FEBA0B7C81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58482" y="183573"/>
            <a:ext cx="3227035" cy="212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856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Course or Event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3238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Course or Event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9334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Course or Event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="" xmlns:a16="http://schemas.microsoft.com/office/drawing/2014/main" id="{03A813D7-6E62-1441-A17D-C063F7687385}"/>
              </a:ext>
            </a:extLst>
          </p:cNvPr>
          <p:cNvGraphicFramePr/>
          <p:nvPr userDrawn="1"/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6857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Course or Event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00559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71986"/>
            <a:ext cx="4038600" cy="5154177"/>
          </a:xfrm>
        </p:spPr>
        <p:txBody>
          <a:bodyPr/>
          <a:lstStyle>
            <a:lvl1pPr marL="342900" indent="-342900">
              <a:buClr>
                <a:schemeClr val="tx1"/>
              </a:buClr>
              <a:buSzPct val="100000"/>
              <a:buFont typeface="Arial" charset="0"/>
              <a:buChar char="•"/>
              <a:defRPr sz="2800" baseline="0">
                <a:latin typeface="+mn-lt"/>
              </a:defRPr>
            </a:lvl1pPr>
            <a:lvl2pPr marL="631825" indent="-290513">
              <a:buClr>
                <a:schemeClr val="tx1"/>
              </a:buClr>
              <a:buSzPct val="100000"/>
              <a:buFont typeface=".PingFangSC-Regular" charset="-122"/>
              <a:buChar char="-"/>
              <a:defRPr sz="2400">
                <a:latin typeface="+mn-lt"/>
              </a:defRPr>
            </a:lvl2pPr>
            <a:lvl3pPr marL="858838" indent="-227013">
              <a:buClr>
                <a:schemeClr val="tx1"/>
              </a:buClr>
              <a:buFont typeface="Wingdings" charset="2"/>
              <a:buChar char="§"/>
              <a:defRPr sz="2000">
                <a:latin typeface="+mn-lt"/>
              </a:defRPr>
            </a:lvl3pPr>
            <a:lvl4pPr marL="1085850" indent="-227013">
              <a:buClr>
                <a:schemeClr val="tx1"/>
              </a:buClr>
              <a:buFont typeface="Courier New" panose="02070309020205020404" pitchFamily="49" charset="0"/>
              <a:buChar char="o"/>
              <a:defRPr sz="1800">
                <a:latin typeface="+mn-lt"/>
              </a:defRPr>
            </a:lvl4pPr>
            <a:lvl5pPr>
              <a:buClr>
                <a:schemeClr val="tx1"/>
              </a:buClr>
              <a:defRPr sz="18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0"/>
          </p:nvPr>
        </p:nvSpPr>
        <p:spPr>
          <a:xfrm>
            <a:off x="4648200" y="971986"/>
            <a:ext cx="4038600" cy="5154177"/>
          </a:xfrm>
        </p:spPr>
        <p:txBody>
          <a:bodyPr/>
          <a:lstStyle>
            <a:lvl1pPr marL="342900" indent="-342900">
              <a:buClr>
                <a:schemeClr val="tx1"/>
              </a:buClr>
              <a:buSzPct val="100000"/>
              <a:buFont typeface="Arial" charset="0"/>
              <a:buChar char="•"/>
              <a:defRPr sz="2800" baseline="0">
                <a:latin typeface="+mn-lt"/>
              </a:defRPr>
            </a:lvl1pPr>
            <a:lvl2pPr marL="631825" indent="-290513">
              <a:buClr>
                <a:schemeClr val="tx1"/>
              </a:buClr>
              <a:buSzPct val="100000"/>
              <a:buFont typeface=".PingFangSC-Regular" charset="-122"/>
              <a:buChar char="-"/>
              <a:defRPr sz="2400">
                <a:latin typeface="+mn-lt"/>
              </a:defRPr>
            </a:lvl2pPr>
            <a:lvl3pPr marL="858838" indent="-227013">
              <a:buClr>
                <a:schemeClr val="tx1"/>
              </a:buClr>
              <a:buFont typeface="Wingdings" charset="2"/>
              <a:buChar char="§"/>
              <a:defRPr sz="2000">
                <a:latin typeface="+mn-lt"/>
              </a:defRPr>
            </a:lvl3pPr>
            <a:lvl4pPr marL="1085850" indent="-227013">
              <a:buClr>
                <a:schemeClr val="tx1"/>
              </a:buClr>
              <a:buFont typeface="Courier New" panose="02070309020205020404" pitchFamily="49" charset="0"/>
              <a:buChar char="o"/>
              <a:defRPr sz="1800">
                <a:latin typeface="+mn-lt"/>
              </a:defRPr>
            </a:lvl4pPr>
            <a:lvl5pPr>
              <a:buClr>
                <a:schemeClr val="tx1"/>
              </a:buClr>
              <a:defRPr sz="18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166698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2000" y="971550"/>
            <a:ext cx="4114800" cy="5154613"/>
          </a:xfrm>
        </p:spPr>
        <p:txBody>
          <a:bodyPr rtlCol="0">
            <a:normAutofit/>
          </a:bodyPr>
          <a:lstStyle>
            <a:lvl1pPr marL="342900" indent="-342900">
              <a:buSzPct val="100000"/>
              <a:buFont typeface="Arial" charset="0"/>
              <a:buChar char="•"/>
              <a:defRPr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1"/>
          </p:nvPr>
        </p:nvSpPr>
        <p:spPr>
          <a:xfrm>
            <a:off x="457200" y="971550"/>
            <a:ext cx="4038600" cy="5154177"/>
          </a:xfrm>
        </p:spPr>
        <p:txBody>
          <a:bodyPr/>
          <a:lstStyle>
            <a:lvl1pPr marL="342900" indent="-342900">
              <a:buClr>
                <a:schemeClr val="tx1"/>
              </a:buClr>
              <a:buSzPct val="100000"/>
              <a:buFont typeface="Arial" charset="0"/>
              <a:buChar char="•"/>
              <a:defRPr sz="2800" baseline="0">
                <a:latin typeface="+mn-lt"/>
              </a:defRPr>
            </a:lvl1pPr>
            <a:lvl2pPr marL="631825" indent="-290513">
              <a:buClr>
                <a:schemeClr val="tx1"/>
              </a:buClr>
              <a:buSzPct val="100000"/>
              <a:buFont typeface=".PingFangSC-Regular" charset="-122"/>
              <a:buChar char="-"/>
              <a:defRPr sz="2400">
                <a:latin typeface="+mn-lt"/>
              </a:defRPr>
            </a:lvl2pPr>
            <a:lvl3pPr marL="858838" indent="-227013">
              <a:buClr>
                <a:schemeClr val="tx1"/>
              </a:buClr>
              <a:buFont typeface="Wingdings" charset="2"/>
              <a:buChar char="§"/>
              <a:defRPr sz="2000">
                <a:latin typeface="+mn-lt"/>
              </a:defRPr>
            </a:lvl3pPr>
            <a:lvl4pPr marL="1085850" indent="-227013">
              <a:buClr>
                <a:schemeClr val="tx1"/>
              </a:buClr>
              <a:buFont typeface="Courier New" panose="02070309020205020404" pitchFamily="49" charset="0"/>
              <a:buChar char="o"/>
              <a:defRPr sz="1800">
                <a:latin typeface="+mn-lt"/>
              </a:defRPr>
            </a:lvl4pPr>
            <a:lvl5pPr>
              <a:buClr>
                <a:schemeClr val="tx1"/>
              </a:buClr>
              <a:defRPr sz="18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750604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86176"/>
            <a:ext cx="4040188" cy="42568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411863"/>
            <a:ext cx="4040188" cy="4714300"/>
          </a:xfrm>
        </p:spPr>
        <p:txBody>
          <a:bodyPr/>
          <a:lstStyle>
            <a:lvl1pPr marL="342900" indent="-342900">
              <a:buSzPct val="100000"/>
              <a:buFont typeface="Arial" charset="0"/>
              <a:buChar char="•"/>
              <a:defRPr sz="2400">
                <a:latin typeface="+mn-lt"/>
              </a:defRPr>
            </a:lvl1pPr>
            <a:lvl2pPr marL="631825" indent="-290513">
              <a:buSzPct val="100000"/>
              <a:buFont typeface=".AppleSystemUIFont" charset="-120"/>
              <a:buChar char="-"/>
              <a:defRPr sz="2000">
                <a:latin typeface="+mn-lt"/>
              </a:defRPr>
            </a:lvl2pPr>
            <a:lvl3pPr marL="858838" indent="-227013">
              <a:buFont typeface="Wingdings" charset="2"/>
              <a:buChar char="§"/>
              <a:defRPr sz="1800">
                <a:latin typeface="+mn-lt"/>
              </a:defRPr>
            </a:lvl3pPr>
            <a:lvl4pPr marL="1085850" indent="-227013">
              <a:buSzPct val="90000"/>
              <a:buFont typeface="Courier New" panose="02070309020205020404" pitchFamily="49" charset="0"/>
              <a:buChar char="o"/>
              <a:defRPr sz="1600">
                <a:latin typeface="+mn-lt"/>
              </a:defRPr>
            </a:lvl4pPr>
            <a:lvl5pPr marL="2057400" indent="-228600">
              <a:buFont typeface="Arial" panose="020B0604020202020204" pitchFamily="34" charset="0"/>
              <a:buChar char="»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986176"/>
            <a:ext cx="4041775" cy="42568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10"/>
          </p:nvPr>
        </p:nvSpPr>
        <p:spPr>
          <a:xfrm>
            <a:off x="4645025" y="1411863"/>
            <a:ext cx="4040188" cy="4714300"/>
          </a:xfrm>
        </p:spPr>
        <p:txBody>
          <a:bodyPr/>
          <a:lstStyle>
            <a:lvl1pPr marL="342900" indent="-342900">
              <a:buSzPct val="100000"/>
              <a:buFont typeface="Arial" charset="0"/>
              <a:buChar char="•"/>
              <a:defRPr sz="2400">
                <a:latin typeface="+mn-lt"/>
              </a:defRPr>
            </a:lvl1pPr>
            <a:lvl2pPr marL="631825" indent="-290513">
              <a:buSzPct val="100000"/>
              <a:buFont typeface=".AppleSystemUIFont" charset="-120"/>
              <a:buChar char="-"/>
              <a:defRPr sz="2000">
                <a:latin typeface="+mn-lt"/>
              </a:defRPr>
            </a:lvl2pPr>
            <a:lvl3pPr marL="858838" indent="-227013">
              <a:buFont typeface="Wingdings" charset="2"/>
              <a:buChar char="§"/>
              <a:defRPr sz="1800">
                <a:latin typeface="+mn-lt"/>
              </a:defRPr>
            </a:lvl3pPr>
            <a:lvl4pPr marL="1085850" indent="-227013">
              <a:buSzPct val="90000"/>
              <a:buFont typeface="Courier New" panose="02070309020205020404" pitchFamily="49" charset="0"/>
              <a:buChar char="o"/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8364375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="" xmlns:a16="http://schemas.microsoft.com/office/drawing/2014/main" id="{939F6EFA-2436-2F47-B135-AD768CC3DFED}"/>
              </a:ext>
            </a:extLst>
          </p:cNvPr>
          <p:cNvGraphicFramePr/>
          <p:nvPr userDrawn="1"/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="" xmlns:a16="http://schemas.microsoft.com/office/drawing/2014/main" id="{43FBE703-F471-F749-B777-17DBAD835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04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457"/>
            <a:ext cx="8229600" cy="1143000"/>
          </a:xfrm>
        </p:spPr>
        <p:txBody>
          <a:bodyPr>
            <a:normAutofit/>
          </a:bodyPr>
          <a:lstStyle>
            <a:lvl1pPr>
              <a:defRPr sz="3600">
                <a:solidFill>
                  <a:srgbClr val="C000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61559"/>
            <a:ext cx="8229600" cy="4525963"/>
          </a:xfrm>
        </p:spPr>
        <p:txBody>
          <a:bodyPr/>
          <a:lstStyle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800"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/>
              <a:t>YYYY-MM-DD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 dirty="0"/>
              <a:t>Course or Event Title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1981200" cy="365125"/>
          </a:xfrm>
        </p:spPr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860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Course or Event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0675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Course or Event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33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Course or Event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917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Course or Event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586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Course or Event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421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Course or Event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8951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YYYY-MM-DD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Course or Event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C4E91-83A4-4316-A0C1-0AB59467B5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999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4704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0885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YYYY-MM-DD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Course or Event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1981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C4E91-83A4-4316-A0C1-0AB59467B5B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3D7B7419-3D2D-9748-AA49-AB291A5C616E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8610600" y="6053628"/>
            <a:ext cx="457200" cy="7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458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  <p:sldLayoutId id="2147483868" r:id="rId12"/>
    <p:sldLayoutId id="2147483869" r:id="rId13"/>
    <p:sldLayoutId id="2147483847" r:id="rId14"/>
    <p:sldLayoutId id="2147483848" r:id="rId15"/>
    <p:sldLayoutId id="2147483849" r:id="rId16"/>
    <p:sldLayoutId id="214748385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itle 1">
            <a:extLst>
              <a:ext uri="{FF2B5EF4-FFF2-40B4-BE49-F238E27FC236}">
                <a16:creationId xmlns="" xmlns:a16="http://schemas.microsoft.com/office/drawing/2014/main" id="{3DF640E5-E99B-3043-BAF1-A1E32B24AB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2735263"/>
            <a:ext cx="8668578" cy="1470025"/>
          </a:xfrm>
        </p:spPr>
        <p:txBody>
          <a:bodyPr/>
          <a:lstStyle/>
          <a:p>
            <a:pPr eaLnBrk="1" hangingPunct="1"/>
            <a:r>
              <a:rPr lang="en-US" altLang="en-US" sz="4000" dirty="0" smtClean="0">
                <a:latin typeface="Arial" panose="020B0604020202020204" pitchFamily="34" charset="0"/>
                <a:ea typeface="ヒラギノ角ゴ Pro W3" panose="020B0300000000000000" pitchFamily="34" charset="-128"/>
                <a:cs typeface="Arial" panose="020B0604020202020204" pitchFamily="34" charset="0"/>
              </a:rPr>
              <a:t>Application and extension of CNN</a:t>
            </a:r>
            <a:br>
              <a:rPr lang="en-US" altLang="en-US" sz="4000" dirty="0" smtClean="0">
                <a:latin typeface="Arial" panose="020B0604020202020204" pitchFamily="34" charset="0"/>
                <a:ea typeface="ヒラギノ角ゴ Pro W3" panose="020B0300000000000000" pitchFamily="34" charset="-128"/>
                <a:cs typeface="Arial" panose="020B0604020202020204" pitchFamily="34" charset="0"/>
              </a:rPr>
            </a:br>
            <a:r>
              <a:rPr lang="en-US" altLang="en-US" sz="4000" dirty="0" smtClean="0">
                <a:latin typeface="Arial" panose="020B0604020202020204" pitchFamily="34" charset="0"/>
                <a:ea typeface="ヒラギノ角ゴ Pro W3" panose="020B0300000000000000" pitchFamily="34" charset="-128"/>
                <a:cs typeface="Arial" panose="020B0604020202020204" pitchFamily="34" charset="0"/>
              </a:rPr>
              <a:t>for Near Duplicate Video Retrieval</a:t>
            </a:r>
            <a:endParaRPr lang="en-US" altLang="en-US" sz="4000" dirty="0">
              <a:latin typeface="Arial" panose="020B0604020202020204" pitchFamily="34" charset="0"/>
              <a:ea typeface="ヒラギノ角ゴ Pro W3" panose="020B03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7170" name="Subtitle 2">
            <a:extLst>
              <a:ext uri="{FF2B5EF4-FFF2-40B4-BE49-F238E27FC236}">
                <a16:creationId xmlns="" xmlns:a16="http://schemas.microsoft.com/office/drawing/2014/main" id="{D51E8594-54BA-0F47-A39A-6BBEADE4B6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424" y="4351338"/>
            <a:ext cx="7805530" cy="1803400"/>
          </a:xfrm>
        </p:spPr>
        <p:txBody>
          <a:bodyPr/>
          <a:lstStyle/>
          <a:p>
            <a:pPr eaLnBrk="1" hangingPunct="1"/>
            <a:r>
              <a:rPr lang="en-US" altLang="en-US" sz="2400" dirty="0" smtClean="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Arial" panose="020B0604020202020204" pitchFamily="34" charset="0"/>
              </a:rPr>
              <a:t>Anuja Golechha, Shivanee Nagarajan, Varun Ramesh</a:t>
            </a:r>
          </a:p>
          <a:p>
            <a:pPr eaLnBrk="1" hangingPunct="1"/>
            <a:r>
              <a:rPr lang="en-US" altLang="en-US" sz="2400" dirty="0" smtClean="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Arial" panose="020B0604020202020204" pitchFamily="34" charset="0"/>
              </a:rPr>
              <a:t>CS 766 </a:t>
            </a:r>
            <a:r>
              <a:rPr lang="en-US" altLang="en-US" sz="2400" dirty="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Arial" panose="020B0604020202020204" pitchFamily="34" charset="0"/>
              </a:rPr>
              <a:t>-</a:t>
            </a:r>
            <a:r>
              <a:rPr lang="en-US" altLang="en-US" sz="2400" dirty="0" smtClean="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Arial" panose="020B0604020202020204" pitchFamily="34" charset="0"/>
              </a:rPr>
              <a:t> Computer Vision</a:t>
            </a:r>
          </a:p>
          <a:p>
            <a:pPr eaLnBrk="1" hangingPunct="1"/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  <a:ea typeface="ヒラギノ角ゴ Pro W3" panose="020B0300000000000000" pitchFamily="34" charset="-128"/>
              <a:cs typeface="Arial" panose="020B0604020202020204" pitchFamily="34" charset="0"/>
            </a:endParaRPr>
          </a:p>
          <a:p>
            <a:pPr eaLnBrk="1" hangingPunct="1"/>
            <a:endParaRPr lang="en-US" altLang="en-US" dirty="0">
              <a:solidFill>
                <a:schemeClr val="tx1"/>
              </a:solidFill>
              <a:ea typeface="ヒラギノ角ゴ Pro W3" panose="020B0300000000000000" pitchFamily="34" charset="-128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ヒラギノ角ゴ Pro W3" panose="020B0300000000000000" pitchFamily="34" charset="-128"/>
              </a:rPr>
              <a:t>KEY FRAME </a:t>
            </a:r>
            <a:r>
              <a:rPr lang="en-US" altLang="en-US" dirty="0" smtClean="0">
                <a:ea typeface="ヒラギノ角ゴ Pro W3" panose="020B0300000000000000" pitchFamily="34" charset="-128"/>
              </a:rPr>
              <a:t>EXTRACTOR (RESULTS)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2339" y="1290047"/>
            <a:ext cx="4038600" cy="4836116"/>
          </a:xfrm>
        </p:spPr>
        <p:txBody>
          <a:bodyPr/>
          <a:lstStyle/>
          <a:p>
            <a:pPr fontAlgn="base"/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fontAlgn="base"/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Get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a difference value for each frame (by comparing with previous frame)</a:t>
            </a:r>
          </a:p>
          <a:p>
            <a:pPr fontAlgn="base"/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fontAlgn="base"/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Choose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key frames</a:t>
            </a:r>
          </a:p>
          <a:p>
            <a:pPr lvl="1" fontAlgn="base"/>
            <a:r>
              <a:rPr lang="en-US" sz="1800" dirty="0">
                <a:latin typeface="Arial" charset="0"/>
                <a:ea typeface="Arial" charset="0"/>
                <a:cs typeface="Arial" charset="0"/>
              </a:rPr>
              <a:t>Top n frames (n - predefined number) ordered by decreasing difference value</a:t>
            </a:r>
          </a:p>
          <a:p>
            <a:pPr lvl="1" fontAlgn="base"/>
            <a:r>
              <a:rPr lang="en-US" sz="1800" dirty="0">
                <a:latin typeface="Arial" charset="0"/>
                <a:ea typeface="Arial" charset="0"/>
                <a:cs typeface="Arial" charset="0"/>
              </a:rPr>
              <a:t>Choose all frames with difference value above a predefined threshold</a:t>
            </a:r>
          </a:p>
          <a:p>
            <a:pPr lvl="1" fontAlgn="base"/>
            <a:r>
              <a:rPr lang="en-US" sz="1800" dirty="0">
                <a:latin typeface="Arial" charset="0"/>
                <a:ea typeface="Arial" charset="0"/>
                <a:cs typeface="Arial" charset="0"/>
              </a:rPr>
              <a:t>Using local maxima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939" y="1636169"/>
            <a:ext cx="4856922" cy="400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09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="" xmlns:a16="http://schemas.microsoft.com/office/drawing/2014/main" id="{C5579092-A760-2243-B226-E568CE00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6550"/>
            <a:ext cx="9144000" cy="619125"/>
          </a:xfrm>
        </p:spPr>
        <p:txBody>
          <a:bodyPr>
            <a:normAutofit/>
          </a:bodyPr>
          <a:lstStyle/>
          <a:p>
            <a:r>
              <a:rPr lang="en-US" altLang="en-US" sz="3100" dirty="0" smtClean="0">
                <a:ea typeface="ヒラギノ角ゴ Pro W3" panose="020B0300000000000000" pitchFamily="34" charset="-128"/>
              </a:rPr>
              <a:t>RESULTS</a:t>
            </a:r>
            <a:endParaRPr lang="en-US" altLang="en-US" sz="3100" dirty="0">
              <a:ea typeface="ヒラギノ角ゴ Pro W3" panose="020B0300000000000000" pitchFamily="34" charset="-128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16226" y="1586846"/>
            <a:ext cx="8229600" cy="4525963"/>
          </a:xfrm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 Classified as Near Duplicate Videos (TP)</a:t>
            </a:r>
            <a:endParaRPr lang="en-US" dirty="0"/>
          </a:p>
        </p:txBody>
      </p:sp>
      <p:pic>
        <p:nvPicPr>
          <p:cNvPr id="3" name="1_173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31026" y="2377440"/>
            <a:ext cx="3269974" cy="2895600"/>
          </a:xfrm>
          <a:prstGeom prst="rect">
            <a:avLst/>
          </a:prstGeom>
        </p:spPr>
      </p:pic>
      <p:pic>
        <p:nvPicPr>
          <p:cNvPr id="4" name="1_1_Y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24560" y="2377440"/>
            <a:ext cx="3342640" cy="2788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2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2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="" xmlns:a16="http://schemas.microsoft.com/office/drawing/2014/main" id="{8953D79F-E0AF-7C40-ADC3-4E6C5C3AE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-196011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3200" dirty="0" smtClean="0">
                <a:ea typeface="ヒラギノ角ゴ Pro W3" panose="020B0300000000000000" pitchFamily="34" charset="-128"/>
              </a:rPr>
              <a:t>RESULTS (contd.)</a:t>
            </a:r>
            <a:endParaRPr lang="en-US" altLang="en-US" sz="3200" dirty="0">
              <a:ea typeface="ヒラギノ角ゴ Pro W3" panose="020B0300000000000000" pitchFamily="34" charset="-12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7403" y="3886200"/>
            <a:ext cx="8386188" cy="3960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600"/>
              </a:spcAft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Key </a:t>
            </a:r>
            <a:r>
              <a:rPr lang="en-US" b="1" dirty="0">
                <a:latin typeface="Arial" charset="0"/>
                <a:ea typeface="Arial" charset="0"/>
                <a:cs typeface="Arial" charset="0"/>
              </a:rPr>
              <a:t>observations 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Observed P-R curves for different query sets. </a:t>
            </a:r>
            <a:endParaRPr lang="en-US" sz="1600" dirty="0" smtClean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Relatively less standard 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deviation within the precision set</a:t>
            </a:r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Some hard queries will show lower precision due to less representative keyframes (outliers).</a:t>
            </a:r>
          </a:p>
          <a:p>
            <a:pPr marL="285750" lvl="1" indent="-28575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Modified Keyframe extractors do not have an adverse impact on precision. </a:t>
            </a:r>
            <a:endParaRPr lang="en-US" sz="1600" dirty="0" smtClean="0">
              <a:latin typeface="Arial" charset="0"/>
              <a:ea typeface="Arial" charset="0"/>
              <a:cs typeface="Arial" charset="0"/>
            </a:endParaRPr>
          </a:p>
          <a:p>
            <a:pPr marL="285750" lvl="1" indent="-28575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endParaRPr lang="en-US" sz="1600" dirty="0">
              <a:latin typeface="Arial" charset="0"/>
              <a:ea typeface="Arial" charset="0"/>
              <a:cs typeface="Arial" charset="0"/>
            </a:endParaRPr>
          </a:p>
          <a:p>
            <a:pPr marL="0" lvl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Trade-off observation </a:t>
            </a:r>
          </a:p>
          <a:p>
            <a:pPr marL="742950" lvl="2" indent="-28575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Faster Computations vs Lesser accuracy </a:t>
            </a:r>
            <a:r>
              <a:rPr lang="mr-IN" sz="1600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 Choose extractor (1,2) [Youtube]</a:t>
            </a:r>
          </a:p>
          <a:p>
            <a:pPr marL="742950" lvl="2" indent="-28575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endParaRPr lang="en-US" sz="1600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42259" y="1030545"/>
            <a:ext cx="39036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0"/>
              </a:spcBef>
              <a:spcAft>
                <a:spcPts val="1600"/>
              </a:spcAft>
            </a:pPr>
            <a:r>
              <a:rPr lang="en-US" b="1" dirty="0">
                <a:latin typeface="Arial" charset="0"/>
                <a:ea typeface="Arial" charset="0"/>
                <a:cs typeface="Arial" charset="0"/>
              </a:rPr>
              <a:t>Precision-recall curve for query </a:t>
            </a: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3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447800"/>
            <a:ext cx="3988693" cy="2438400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109" y="1607026"/>
            <a:ext cx="3366280" cy="202334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570497" y="1037433"/>
            <a:ext cx="3621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0"/>
              </a:spcBef>
              <a:spcAft>
                <a:spcPts val="1600"/>
              </a:spcAft>
            </a:pPr>
            <a:r>
              <a:rPr lang="en-US" b="1" smtClean="0">
                <a:latin typeface="Arial" charset="0"/>
                <a:ea typeface="Arial" charset="0"/>
                <a:cs typeface="Arial" charset="0"/>
              </a:rPr>
              <a:t>Runtime vs Modified extractors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="" xmlns:a16="http://schemas.microsoft.com/office/drawing/2014/main" id="{07591BA8-02BD-444F-83B6-6FB6169A9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8" y="207963"/>
            <a:ext cx="9144000" cy="619125"/>
          </a:xfrm>
        </p:spPr>
        <p:txBody>
          <a:bodyPr>
            <a:normAutofit fontScale="90000"/>
          </a:bodyPr>
          <a:lstStyle/>
          <a:p>
            <a:r>
              <a:rPr lang="en-US" altLang="en-US" dirty="0" smtClean="0">
                <a:ea typeface="ヒラギノ角ゴ Pro W3" panose="020B0300000000000000" pitchFamily="34" charset="-128"/>
              </a:rPr>
              <a:t>CONCLUSION &amp; FUTURE WORK</a:t>
            </a:r>
            <a:endParaRPr lang="en-US" altLang="en-US" dirty="0">
              <a:ea typeface="ヒラギノ角ゴ Pro W3" panose="020B0300000000000000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1158240"/>
            <a:ext cx="780288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charset="0"/>
              <a:buChar char="•"/>
            </a:pPr>
            <a:r>
              <a:rPr lang="en-US" dirty="0" smtClean="0"/>
              <a:t>In this project, we implemented a model motivated by vector-based aggregation in a CNN to perform NDVR and observed P-R curves for different query sets.</a:t>
            </a:r>
          </a:p>
          <a:p>
            <a:pPr marL="285750" indent="-285750" algn="just">
              <a:buFont typeface="Arial" charset="0"/>
              <a:buChar char="•"/>
            </a:pPr>
            <a:endParaRPr lang="en-US" dirty="0"/>
          </a:p>
          <a:p>
            <a:pPr marL="285750" indent="-285750" algn="just">
              <a:buFont typeface="Arial" charset="0"/>
              <a:buChar char="•"/>
            </a:pPr>
            <a:r>
              <a:rPr lang="en-US" dirty="0" smtClean="0"/>
              <a:t>We also explored several Keyframe extractor techniques to serve as input to the aforementioned CNN model.</a:t>
            </a:r>
          </a:p>
          <a:p>
            <a:pPr marL="285750" indent="-285750" algn="just">
              <a:buFont typeface="Arial" charset="0"/>
              <a:buChar char="•"/>
            </a:pPr>
            <a:endParaRPr lang="en-US" dirty="0"/>
          </a:p>
          <a:p>
            <a:pPr marL="285750" indent="-285750" algn="just">
              <a:buFont typeface="Arial" charset="0"/>
              <a:buChar char="•"/>
            </a:pPr>
            <a:r>
              <a:rPr lang="en-US" dirty="0" smtClean="0"/>
              <a:t>Modified </a:t>
            </a:r>
            <a:r>
              <a:rPr lang="en-US" dirty="0"/>
              <a:t>K</a:t>
            </a:r>
            <a:r>
              <a:rPr lang="en-US" dirty="0" smtClean="0"/>
              <a:t>eyframe extractors provide interestin</a:t>
            </a:r>
            <a:r>
              <a:rPr lang="en-US" dirty="0"/>
              <a:t>g</a:t>
            </a:r>
            <a:r>
              <a:rPr lang="en-US" dirty="0" smtClean="0"/>
              <a:t> computation opportunities and accuracy vs runtime trade-offs.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In the future, we are considering three directions as </a:t>
            </a:r>
            <a:r>
              <a:rPr lang="en-US" dirty="0" smtClean="0"/>
              <a:t>follows: </a:t>
            </a: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Challenging datasets with different domains of videos (including distractors). 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/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Can we perform NDVR on low-quality video datasets?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Are ensemble mechanisms possible during inference?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="" xmlns:a16="http://schemas.microsoft.com/office/drawing/2014/main" id="{07591BA8-02BD-444F-83B6-6FB6169A9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4483"/>
            <a:ext cx="9144000" cy="619125"/>
          </a:xfrm>
        </p:spPr>
        <p:txBody>
          <a:bodyPr>
            <a:noAutofit/>
          </a:bodyPr>
          <a:lstStyle/>
          <a:p>
            <a:r>
              <a:rPr lang="en-US" altLang="en-US" sz="4800" dirty="0" smtClean="0">
                <a:ea typeface="ヒラギノ角ゴ Pro W3" panose="020B0300000000000000" pitchFamily="34" charset="-128"/>
              </a:rPr>
              <a:t>THANK YOU</a:t>
            </a:r>
            <a:endParaRPr lang="en-US" altLang="en-US" sz="4800" dirty="0">
              <a:ea typeface="ヒラギノ角ゴ Pro W3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243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le 1">
            <a:extLst>
              <a:ext uri="{FF2B5EF4-FFF2-40B4-BE49-F238E27FC236}">
                <a16:creationId xmlns="" xmlns:a16="http://schemas.microsoft.com/office/drawing/2014/main" id="{4E0106E5-5DA5-6244-98A0-95B1F45A5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5774" y="512831"/>
            <a:ext cx="9144000" cy="619125"/>
          </a:xfrm>
        </p:spPr>
        <p:txBody>
          <a:bodyPr>
            <a:normAutofit fontScale="90000"/>
          </a:bodyPr>
          <a:lstStyle/>
          <a:p>
            <a:r>
              <a:rPr lang="en-US" altLang="en-US" dirty="0" smtClean="0">
                <a:ea typeface="ヒラギノ角ゴ Pro W3" panose="020B0300000000000000" pitchFamily="34" charset="-128"/>
              </a:rPr>
              <a:t>OVERVIEW</a:t>
            </a:r>
            <a:endParaRPr lang="en-US" altLang="en-US" dirty="0">
              <a:ea typeface="ヒラギノ角ゴ Pro W3" panose="020B0300000000000000" pitchFamily="34" charset="-12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83095" y="1294211"/>
            <a:ext cx="803081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 charset="0"/>
              </a:rPr>
              <a:t>Near Duplicate Video Detection / </a:t>
            </a:r>
            <a:r>
              <a:rPr lang="en-US" sz="2000" dirty="0" smtClean="0">
                <a:solidFill>
                  <a:srgbClr val="000000"/>
                </a:solidFill>
                <a:latin typeface="Arial" charset="0"/>
              </a:rPr>
              <a:t>Retrieval</a:t>
            </a:r>
          </a:p>
          <a:p>
            <a:pPr marL="800100" lvl="1" indent="-34290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2000" dirty="0" smtClean="0">
                <a:solidFill>
                  <a:srgbClr val="000000"/>
                </a:solidFill>
                <a:latin typeface="Arial" charset="0"/>
              </a:rPr>
              <a:t>What </a:t>
            </a:r>
            <a:r>
              <a:rPr lang="en-US" sz="2000" dirty="0">
                <a:solidFill>
                  <a:srgbClr val="000000"/>
                </a:solidFill>
                <a:latin typeface="Arial" charset="0"/>
              </a:rPr>
              <a:t>and Why</a:t>
            </a:r>
          </a:p>
          <a:p>
            <a:pPr marL="800100" lvl="1" indent="-34290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 charset="0"/>
              </a:rPr>
              <a:t>State-of-the-art </a:t>
            </a:r>
            <a:r>
              <a:rPr lang="en-US" sz="2000" dirty="0" smtClean="0">
                <a:solidFill>
                  <a:srgbClr val="000000"/>
                </a:solidFill>
                <a:latin typeface="Arial" charset="0"/>
              </a:rPr>
              <a:t>methods for NDVR</a:t>
            </a:r>
            <a:endParaRPr lang="en-US" sz="2000" dirty="0">
              <a:solidFill>
                <a:srgbClr val="000000"/>
              </a:solidFill>
              <a:latin typeface="Arial" charset="0"/>
            </a:endParaRPr>
          </a:p>
          <a:p>
            <a:pPr marL="800100" lvl="1" indent="-34290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 charset="0"/>
              </a:rPr>
              <a:t>Components of </a:t>
            </a:r>
            <a:r>
              <a:rPr lang="en-US" sz="2000" dirty="0" smtClean="0">
                <a:solidFill>
                  <a:srgbClr val="000000"/>
                </a:solidFill>
                <a:latin typeface="Arial" charset="0"/>
              </a:rPr>
              <a:t>our approach</a:t>
            </a:r>
            <a:endParaRPr lang="en-US" sz="2000" dirty="0">
              <a:solidFill>
                <a:srgbClr val="000000"/>
              </a:solidFill>
              <a:latin typeface="Arial" charset="0"/>
            </a:endParaRPr>
          </a:p>
          <a:p>
            <a:pPr marL="800100" lvl="1" indent="-34290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 charset="0"/>
              </a:rPr>
              <a:t>Algorithm to perform NDVD</a:t>
            </a:r>
          </a:p>
          <a:p>
            <a:pPr marL="342900" indent="-34290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 charset="0"/>
              </a:rPr>
              <a:t>Computational Impact of modified </a:t>
            </a:r>
            <a:r>
              <a:rPr lang="en-US" sz="2000" dirty="0" smtClean="0">
                <a:solidFill>
                  <a:srgbClr val="000000"/>
                </a:solidFill>
                <a:latin typeface="Arial" charset="0"/>
              </a:rPr>
              <a:t>Keyframe </a:t>
            </a:r>
            <a:r>
              <a:rPr lang="en-US" sz="2000" dirty="0">
                <a:solidFill>
                  <a:srgbClr val="000000"/>
                </a:solidFill>
                <a:latin typeface="Arial" charset="0"/>
              </a:rPr>
              <a:t>extractors on our approach</a:t>
            </a:r>
          </a:p>
          <a:p>
            <a:pPr marL="342900" indent="-34290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2000" dirty="0" smtClean="0">
                <a:solidFill>
                  <a:srgbClr val="000000"/>
                </a:solidFill>
                <a:latin typeface="Arial" charset="0"/>
              </a:rPr>
              <a:t>Conclusion &amp; Next </a:t>
            </a:r>
            <a:r>
              <a:rPr lang="en-US" sz="2000" dirty="0">
                <a:solidFill>
                  <a:srgbClr val="000000"/>
                </a:solidFill>
                <a:latin typeface="Arial" charset="0"/>
              </a:rPr>
              <a:t>Steps</a:t>
            </a:r>
            <a:endParaRPr lang="en-US" sz="2000" b="0" i="0" u="none" strike="noStrike" dirty="0"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>
            <a:extLst>
              <a:ext uri="{FF2B5EF4-FFF2-40B4-BE49-F238E27FC236}">
                <a16:creationId xmlns="" xmlns:a16="http://schemas.microsoft.com/office/drawing/2014/main" id="{4BC874DF-5A61-BE4A-A6BF-7C68F52428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14350" y="449332"/>
            <a:ext cx="7791450" cy="81915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ea typeface="+mj-ea"/>
                <a:cs typeface="+mj-cs"/>
              </a:rPr>
              <a:t>WHAT &amp; WHY</a:t>
            </a:r>
            <a:endParaRPr lang="en-US" dirty="0">
              <a:ea typeface="+mj-ea"/>
              <a:cs typeface="+mj-cs"/>
            </a:endParaRPr>
          </a:p>
        </p:txBody>
      </p:sp>
      <p:sp>
        <p:nvSpPr>
          <p:cNvPr id="13315" name="Rectangle 3">
            <a:extLst>
              <a:ext uri="{FF2B5EF4-FFF2-40B4-BE49-F238E27FC236}">
                <a16:creationId xmlns="" xmlns:a16="http://schemas.microsoft.com/office/drawing/2014/main" id="{9688784A-D7B4-1742-85E7-6009325E8A8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14350" y="1457738"/>
            <a:ext cx="8229600" cy="46117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WHAT</a:t>
            </a:r>
          </a:p>
          <a:p>
            <a:r>
              <a:rPr lang="en-US" sz="2000" b="1" dirty="0" smtClean="0"/>
              <a:t>Problem Setting: </a:t>
            </a:r>
            <a:r>
              <a:rPr lang="en-US" sz="2000" dirty="0" smtClean="0"/>
              <a:t>Finding </a:t>
            </a:r>
            <a:r>
              <a:rPr lang="en-US" sz="2000" dirty="0"/>
              <a:t>videos with </a:t>
            </a:r>
            <a:r>
              <a:rPr lang="en-US" sz="2000" dirty="0" smtClean="0"/>
              <a:t>minor changes </a:t>
            </a:r>
            <a:r>
              <a:rPr lang="en-US" sz="2000" dirty="0"/>
              <a:t>(</a:t>
            </a:r>
            <a:r>
              <a:rPr lang="en-US" sz="2000" dirty="0" smtClean="0"/>
              <a:t>encoding/color/scaling)</a:t>
            </a:r>
            <a:endParaRPr lang="en-US" sz="2000" dirty="0"/>
          </a:p>
          <a:p>
            <a:r>
              <a:rPr lang="en-US" sz="2000" b="1" dirty="0" smtClean="0"/>
              <a:t>Our Objective: </a:t>
            </a:r>
            <a:r>
              <a:rPr lang="en-US" sz="2000" dirty="0" smtClean="0"/>
              <a:t>Given </a:t>
            </a:r>
            <a:r>
              <a:rPr lang="en-US" sz="2000" dirty="0"/>
              <a:t>a dataset of videos and a </a:t>
            </a:r>
            <a:r>
              <a:rPr lang="en-US" sz="2000" dirty="0" smtClean="0"/>
              <a:t>new query video</a:t>
            </a:r>
            <a:r>
              <a:rPr lang="en-US" sz="2000" dirty="0"/>
              <a:t>, retrieve a ranked list of near-duplicate </a:t>
            </a:r>
            <a:r>
              <a:rPr lang="en-US" sz="2000" dirty="0" smtClean="0"/>
              <a:t>videos from the dataset.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b="1" dirty="0" smtClean="0"/>
              <a:t>WHY </a:t>
            </a:r>
          </a:p>
          <a:p>
            <a:r>
              <a:rPr lang="en-US" sz="2000" dirty="0" smtClean="0"/>
              <a:t>High Degree Near Duplicate Videos  → 80% Internet Traffic</a:t>
            </a:r>
          </a:p>
          <a:p>
            <a:r>
              <a:rPr lang="en-US" sz="2000" dirty="0" smtClean="0"/>
              <a:t>500 hours of Video Content uploaded every minute → 32% are duplicate videos occupying quarter of the total </a:t>
            </a:r>
            <a:r>
              <a:rPr lang="en-US" sz="2000" dirty="0" smtClean="0"/>
              <a:t>space (</a:t>
            </a:r>
            <a:r>
              <a:rPr lang="en-US" sz="2000" dirty="0"/>
              <a:t>Y</a:t>
            </a:r>
            <a:r>
              <a:rPr lang="en-US" sz="2000" dirty="0" smtClean="0"/>
              <a:t>outube survey)</a:t>
            </a:r>
            <a:endParaRPr lang="en-US" sz="2000" dirty="0" smtClean="0"/>
          </a:p>
          <a:p>
            <a:r>
              <a:rPr lang="en-US" sz="2000" dirty="0" smtClean="0"/>
              <a:t>NDVD can be applied in </a:t>
            </a:r>
            <a:r>
              <a:rPr lang="en-US" sz="2000" dirty="0"/>
              <a:t>video copy infringement, real-time video elimination, search, </a:t>
            </a:r>
            <a:r>
              <a:rPr lang="en-US" sz="2000" dirty="0" smtClean="0"/>
              <a:t>recommendations etc.</a:t>
            </a:r>
            <a:endParaRPr lang="en-US" sz="2000" dirty="0"/>
          </a:p>
          <a:p>
            <a:endParaRPr lang="en-US" altLang="en-US" dirty="0">
              <a:latin typeface="Arial" panose="020B0604020202020204" pitchFamily="34" charset="0"/>
              <a:ea typeface="ヒラギノ角ゴ Pro W3" panose="020B0300000000000000" pitchFamily="34" charset="-128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>
            <a:extLst>
              <a:ext uri="{FF2B5EF4-FFF2-40B4-BE49-F238E27FC236}">
                <a16:creationId xmlns="" xmlns:a16="http://schemas.microsoft.com/office/drawing/2014/main" id="{D0A023F2-62E6-C14B-A2D9-AA54ACBA6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98348"/>
            <a:ext cx="9144000" cy="619125"/>
          </a:xfrm>
        </p:spPr>
        <p:txBody>
          <a:bodyPr>
            <a:normAutofit fontScale="90000"/>
          </a:bodyPr>
          <a:lstStyle/>
          <a:p>
            <a:r>
              <a:rPr lang="en-US" altLang="en-US" dirty="0" smtClean="0">
                <a:ea typeface="ヒラギノ角ゴ Pro W3" panose="020B0300000000000000" pitchFamily="34" charset="-128"/>
              </a:rPr>
              <a:t>BACKGROUND &amp; RELATED WORK</a:t>
            </a:r>
            <a:endParaRPr lang="en-US" altLang="en-US" dirty="0">
              <a:ea typeface="ヒラギノ角ゴ Pro W3" panose="020B0300000000000000" pitchFamily="34" charset="-12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98782" y="1509683"/>
            <a:ext cx="8945218" cy="5591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Auto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Color Correlograms (ACC) 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1400" dirty="0">
                <a:latin typeface="Arial" charset="0"/>
                <a:ea typeface="Arial" charset="0"/>
                <a:cs typeface="Arial" charset="0"/>
              </a:rPr>
              <a:t>Takes one frame per second and computes the ACC per frame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Uses TF-IDF weighted cosine </a:t>
            </a:r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similarity</a:t>
            </a:r>
            <a:endParaRPr lang="en-US" sz="1400" dirty="0" smtClean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1600" dirty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Stochastic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Multi-view Hashing (SMVH) 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spcBef>
                <a:spcPts val="0"/>
              </a:spcBef>
              <a:spcAft>
                <a:spcPts val="1600"/>
              </a:spcAft>
              <a:buFont typeface="Arial" charset="0"/>
              <a:buChar char="•"/>
            </a:pPr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Generates a video signature (hash codes from combination of key frames) by learning a group of mapping functions from multiple key frames</a:t>
            </a:r>
            <a:endParaRPr lang="en-US" sz="2000" b="1" dirty="0" smtClean="0"/>
          </a:p>
          <a:p>
            <a:pPr marL="342900" indent="-342900">
              <a:buFont typeface="Arial" charset="0"/>
              <a:buChar char="•"/>
            </a:pPr>
            <a:endParaRPr lang="en-US" sz="20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Pattern-based </a:t>
            </a:r>
            <a:r>
              <a:rPr lang="en-US" sz="2000" dirty="0"/>
              <a:t>approach (PPT) </a:t>
            </a: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sz="1400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Builds a pattern based indexing tree based on the key frame encoding </a:t>
            </a:r>
            <a:endParaRPr lang="en-US" sz="1400" dirty="0"/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Uses </a:t>
            </a:r>
            <a:r>
              <a:rPr lang="en-US" sz="1400" dirty="0"/>
              <a:t>M-pattern- based dynamic programming (</a:t>
            </a:r>
            <a:r>
              <a:rPr lang="en-US" sz="1400" dirty="0" err="1"/>
              <a:t>mPDP</a:t>
            </a:r>
            <a:r>
              <a:rPr lang="en-US" sz="1400" dirty="0"/>
              <a:t>) and time-shift m-pattern similarity (TPS) to determine video similarity</a:t>
            </a:r>
            <a:r>
              <a:rPr lang="en-US" sz="1400" dirty="0" smtClean="0"/>
              <a:t>.</a:t>
            </a:r>
            <a:r>
              <a:rPr lang="en-US" sz="2000" b="1" dirty="0"/>
              <a:t/>
            </a:r>
            <a:br>
              <a:rPr lang="en-US" sz="2000" b="1" dirty="0"/>
            </a:br>
            <a:r>
              <a:rPr lang="en-US" sz="2000" dirty="0"/>
              <a:t/>
            </a:r>
            <a:br>
              <a:rPr lang="en-US" sz="2000" dirty="0"/>
            </a:b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>
            <a:extLst>
              <a:ext uri="{FF2B5EF4-FFF2-40B4-BE49-F238E27FC236}">
                <a16:creationId xmlns="" xmlns:a16="http://schemas.microsoft.com/office/drawing/2014/main" id="{C50688A0-7FF7-6C4F-9E95-DC13DF111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2344"/>
            <a:ext cx="9144000" cy="619125"/>
          </a:xfrm>
        </p:spPr>
        <p:txBody>
          <a:bodyPr>
            <a:normAutofit fontScale="90000"/>
          </a:bodyPr>
          <a:lstStyle/>
          <a:p>
            <a:r>
              <a:rPr lang="en-US" altLang="en-US" dirty="0">
                <a:ea typeface="ヒラギノ角ゴ Pro W3" panose="020B0300000000000000" pitchFamily="34" charset="-128"/>
              </a:rPr>
              <a:t>BACKGROUND &amp; RELATED </a:t>
            </a:r>
            <a:r>
              <a:rPr lang="en-US" altLang="en-US" dirty="0" smtClean="0">
                <a:ea typeface="ヒラギノ角ゴ Pro W3" panose="020B0300000000000000" pitchFamily="34" charset="-128"/>
              </a:rPr>
              <a:t>WORK (contd.)</a:t>
            </a:r>
            <a:endParaRPr lang="en-US" altLang="en-US" dirty="0">
              <a:ea typeface="ヒラギノ角ゴ Pro W3" panose="020B0300000000000000" pitchFamily="34" charset="-128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65323" y="1245704"/>
            <a:ext cx="8229600" cy="4924289"/>
          </a:xfrm>
        </p:spPr>
        <p:txBody>
          <a:bodyPr>
            <a:normAutofit/>
          </a:bodyPr>
          <a:lstStyle/>
          <a:p>
            <a:endParaRPr lang="en-US" sz="2200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Convolutional </a:t>
            </a:r>
            <a:r>
              <a:rPr lang="en-US" sz="2200" dirty="0">
                <a:latin typeface="Arial" charset="0"/>
                <a:ea typeface="Arial" charset="0"/>
                <a:cs typeface="Arial" charset="0"/>
              </a:rPr>
              <a:t>Neural Networks (</a:t>
            </a: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CNN) </a:t>
            </a:r>
            <a:endParaRPr lang="en-US" sz="3200" b="1" dirty="0">
              <a:latin typeface="Arial" charset="0"/>
              <a:ea typeface="Arial" charset="0"/>
              <a:cs typeface="Arial" charset="0"/>
            </a:endParaRPr>
          </a:p>
          <a:p>
            <a:pPr marL="685800" lvl="1">
              <a:buFont typeface="Arial" charset="0"/>
              <a:buChar char="•"/>
            </a:pPr>
            <a:endParaRPr lang="en-US" sz="1800" dirty="0" smtClean="0">
              <a:latin typeface="Arial" charset="0"/>
              <a:ea typeface="Arial" charset="0"/>
              <a:cs typeface="Arial" charset="0"/>
            </a:endParaRPr>
          </a:p>
          <a:p>
            <a:pPr marL="685800" lvl="1">
              <a:buFont typeface="Arial" charset="0"/>
              <a:buChar char="•"/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Generates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video level histogram by extracting and aggregating frame descriptors using a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ConvNet.</a:t>
            </a:r>
            <a:endParaRPr lang="en-US" sz="1800" dirty="0">
              <a:latin typeface="Arial" charset="0"/>
              <a:ea typeface="Arial" charset="0"/>
              <a:cs typeface="Arial" charset="0"/>
            </a:endParaRPr>
          </a:p>
          <a:p>
            <a:pPr marL="685800" lvl="1">
              <a:buFont typeface="Arial" charset="0"/>
              <a:buChar char="•"/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Uses TF-IDF weighted Cosine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Similarity.</a:t>
            </a:r>
            <a:endParaRPr lang="en-US" sz="18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sz="2400" b="1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Why </a:t>
            </a:r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did we use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CNN?</a:t>
            </a:r>
          </a:p>
          <a:p>
            <a:pPr marL="0" indent="0">
              <a:buNone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Current state-of-the-art leader in NDVD.</a:t>
            </a:r>
          </a:p>
          <a:p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Performs vector-based aggregation to generate frame and video-level histograms. </a:t>
            </a:r>
          </a:p>
          <a:p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Starts with pre-trained weights with CNNs like Alexnet.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>
            <a:extLst>
              <a:ext uri="{FF2B5EF4-FFF2-40B4-BE49-F238E27FC236}">
                <a16:creationId xmlns="" xmlns:a16="http://schemas.microsoft.com/office/drawing/2014/main" id="{E27EDA38-1D76-6041-B397-D05602DBA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5406"/>
            <a:ext cx="9144000" cy="619125"/>
          </a:xfrm>
        </p:spPr>
        <p:txBody>
          <a:bodyPr>
            <a:normAutofit fontScale="90000"/>
          </a:bodyPr>
          <a:lstStyle/>
          <a:p>
            <a:r>
              <a:rPr lang="en-US" altLang="en-US" dirty="0" smtClean="0">
                <a:ea typeface="ヒラギノ角ゴ Pro W3" panose="020B0300000000000000" pitchFamily="34" charset="-128"/>
              </a:rPr>
              <a:t>HIGH LEVEL OVERVIEW</a:t>
            </a:r>
            <a:endParaRPr lang="en-US" altLang="en-US" dirty="0">
              <a:ea typeface="ヒラギノ角ゴ Pro W3" panose="020B0300000000000000" pitchFamily="34" charset="-128"/>
            </a:endParaRPr>
          </a:p>
        </p:txBody>
      </p:sp>
      <p:sp>
        <p:nvSpPr>
          <p:cNvPr id="10242" name="Content Placeholder 2">
            <a:extLst>
              <a:ext uri="{FF2B5EF4-FFF2-40B4-BE49-F238E27FC236}">
                <a16:creationId xmlns="" xmlns:a16="http://schemas.microsoft.com/office/drawing/2014/main" id="{5A157C9E-1173-1E42-8B17-44A09CE35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88" y="1116013"/>
            <a:ext cx="8993187" cy="5437187"/>
          </a:xfrm>
        </p:spPr>
        <p:txBody>
          <a:bodyPr/>
          <a:lstStyle/>
          <a:p>
            <a:pPr marL="288925" lvl="1" indent="0">
              <a:buFont typeface=".AppleSystemUIFont"/>
              <a:buNone/>
              <a:defRPr/>
            </a:pPr>
            <a:endParaRPr lang="en-US" altLang="en-US" dirty="0">
              <a:solidFill>
                <a:srgbClr val="C00000"/>
              </a:solidFill>
              <a:latin typeface="Arial" panose="020B0604020202020204" pitchFamily="34" charset="0"/>
              <a:ea typeface="ヒラギノ角ゴ Pro W3" panose="020B0300000000000000" pitchFamily="34" charset="-128"/>
              <a:cs typeface="Arial" panose="020B0604020202020204" pitchFamily="34" charset="0"/>
            </a:endParaRPr>
          </a:p>
          <a:p>
            <a:pPr marL="288925" lvl="1" indent="0">
              <a:buFont typeface=".AppleSystemUIFont"/>
              <a:buNone/>
              <a:defRPr/>
            </a:pPr>
            <a:endParaRPr lang="en-US" altLang="en-US" dirty="0">
              <a:solidFill>
                <a:srgbClr val="C00000"/>
              </a:solidFill>
              <a:latin typeface="Arial" panose="020B0604020202020204" pitchFamily="34" charset="0"/>
              <a:ea typeface="ヒラギノ角ゴ Pro W3" panose="020B0300000000000000" pitchFamily="34" charset="-128"/>
              <a:cs typeface="Arial" panose="020B0604020202020204" pitchFamily="34" charset="0"/>
            </a:endParaRPr>
          </a:p>
          <a:p>
            <a:pPr marL="288925" lvl="1" indent="0">
              <a:buFont typeface=".AppleSystemUIFont"/>
              <a:buNone/>
              <a:defRPr/>
            </a:pPr>
            <a:r>
              <a:rPr lang="en-US" altLang="en-US" dirty="0">
                <a:solidFill>
                  <a:srgbClr val="C00000"/>
                </a:solidFill>
                <a:latin typeface="Arial" panose="020B0604020202020204" pitchFamily="34" charset="0"/>
                <a:ea typeface="ヒラギノ角ゴ Pro W3" panose="020B0300000000000000" pitchFamily="34" charset="-128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" y="1219199"/>
            <a:ext cx="7721600" cy="49084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="" xmlns:a16="http://schemas.microsoft.com/office/drawing/2014/main" id="{84FC212F-47FB-5D4F-AEF2-BFD2469E6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4215"/>
            <a:ext cx="9144000" cy="71755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 smtClean="0">
                <a:ea typeface="ヒラギノ角ゴ Pro W3" panose="020B0300000000000000" pitchFamily="34" charset="-128"/>
              </a:rPr>
              <a:t>OUR APPROACH (explained)</a:t>
            </a:r>
            <a:endParaRPr lang="en-US" altLang="en-US" dirty="0">
              <a:ea typeface="ヒラギノ角ゴ Pro W3" panose="020B0300000000000000" pitchFamily="34" charset="-128"/>
            </a:endParaRPr>
          </a:p>
        </p:txBody>
      </p:sp>
      <p:sp>
        <p:nvSpPr>
          <p:cNvPr id="22530" name="Content Placeholder 2">
            <a:extLst>
              <a:ext uri="{FF2B5EF4-FFF2-40B4-BE49-F238E27FC236}">
                <a16:creationId xmlns="" xmlns:a16="http://schemas.microsoft.com/office/drawing/2014/main" id="{0E751B71-09E5-7146-AFEE-523E65D5D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405" y="1227000"/>
            <a:ext cx="8263766" cy="5437187"/>
          </a:xfrm>
        </p:spPr>
        <p:txBody>
          <a:bodyPr>
            <a:normAutofit/>
          </a:bodyPr>
          <a:lstStyle/>
          <a:p>
            <a:r>
              <a:rPr lang="en-US" sz="2300" b="1" dirty="0">
                <a:latin typeface="Arial" charset="0"/>
                <a:ea typeface="Arial" charset="0"/>
                <a:cs typeface="Arial" charset="0"/>
              </a:rPr>
              <a:t>High-level </a:t>
            </a:r>
            <a:r>
              <a:rPr lang="en-US" sz="2300" b="1" dirty="0" smtClean="0">
                <a:latin typeface="Arial" charset="0"/>
                <a:ea typeface="Arial" charset="0"/>
                <a:cs typeface="Arial" charset="0"/>
              </a:rPr>
              <a:t>intuition: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Bag-of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visual words model for each video to generate a codebook and then compare new videos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endParaRPr lang="en-US" sz="23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Feature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Extraction: 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  <a:p>
            <a:pPr lvl="1" fontAlgn="base"/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Frame feature vector is extracted using CNN</a:t>
            </a:r>
            <a:endParaRPr lang="en-US" sz="1800" dirty="0">
              <a:latin typeface="Arial" charset="0"/>
              <a:ea typeface="Arial" charset="0"/>
              <a:cs typeface="Arial" charset="0"/>
            </a:endParaRPr>
          </a:p>
          <a:p>
            <a:pPr lvl="1" fontAlgn="base"/>
            <a:r>
              <a:rPr lang="en-US" sz="1800" dirty="0">
                <a:latin typeface="Arial" charset="0"/>
                <a:ea typeface="Arial" charset="0"/>
                <a:cs typeface="Arial" charset="0"/>
              </a:rPr>
              <a:t>Max-pooling is applied on the intermediate feature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maps</a:t>
            </a:r>
          </a:p>
          <a:p>
            <a:pPr lvl="1" fontAlgn="base"/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Output: Feature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vector of 1376 dimensions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lvl="1" fontAlgn="base"/>
            <a:endParaRPr lang="en-US" sz="18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300" b="1" dirty="0">
                <a:latin typeface="Arial" charset="0"/>
                <a:ea typeface="Arial" charset="0"/>
                <a:cs typeface="Arial" charset="0"/>
              </a:rPr>
              <a:t>Visual Codebook </a:t>
            </a:r>
            <a:r>
              <a:rPr lang="en-US" sz="2300" b="1" dirty="0" smtClean="0">
                <a:latin typeface="Arial" charset="0"/>
                <a:ea typeface="Arial" charset="0"/>
                <a:cs typeface="Arial" charset="0"/>
              </a:rPr>
              <a:t>Generation:</a:t>
            </a:r>
            <a:endParaRPr lang="en-US" sz="2300" b="1" dirty="0">
              <a:latin typeface="Arial" charset="0"/>
              <a:ea typeface="Arial" charset="0"/>
              <a:cs typeface="Arial" charset="0"/>
            </a:endParaRPr>
          </a:p>
          <a:p>
            <a:pPr lvl="1" fontAlgn="base"/>
            <a:r>
              <a:rPr lang="en-US" sz="1800" dirty="0">
                <a:latin typeface="Arial" charset="0"/>
                <a:ea typeface="Arial" charset="0"/>
                <a:cs typeface="Arial" charset="0"/>
              </a:rPr>
              <a:t>K-means clustering was used to generate visual codebooks (dictionaries) (or any clustering mechanism).</a:t>
            </a:r>
          </a:p>
          <a:p>
            <a:pPr lvl="1" fontAlgn="base"/>
            <a:r>
              <a:rPr lang="en-US" sz="1800" dirty="0">
                <a:latin typeface="Arial" charset="0"/>
                <a:ea typeface="Arial" charset="0"/>
                <a:cs typeface="Arial" charset="0"/>
              </a:rPr>
              <a:t>Sample of random 10K frames are used for visual codebook generation (K = 100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)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800" dirty="0">
                <a:latin typeface="Arial" charset="0"/>
                <a:ea typeface="Arial" charset="0"/>
                <a:cs typeface="Arial" charset="0"/>
              </a:rPr>
            </a:br>
            <a:endParaRPr lang="en-US" altLang="en-US" sz="1800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="" xmlns:a16="http://schemas.microsoft.com/office/drawing/2014/main" id="{84FC212F-47FB-5D4F-AEF2-BFD2469E6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4215"/>
            <a:ext cx="9144000" cy="71755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 smtClean="0">
                <a:ea typeface="ヒラギノ角ゴ Pro W3" panose="020B0300000000000000" pitchFamily="34" charset="-128"/>
              </a:rPr>
              <a:t>OUR APPROACH (explained)</a:t>
            </a:r>
            <a:endParaRPr lang="en-US" altLang="en-US" dirty="0">
              <a:ea typeface="ヒラギノ角ゴ Pro W3" panose="020B0300000000000000" pitchFamily="34" charset="-128"/>
            </a:endParaRPr>
          </a:p>
        </p:txBody>
      </p:sp>
      <p:sp>
        <p:nvSpPr>
          <p:cNvPr id="22530" name="Content Placeholder 2">
            <a:extLst>
              <a:ext uri="{FF2B5EF4-FFF2-40B4-BE49-F238E27FC236}">
                <a16:creationId xmlns="" xmlns:a16="http://schemas.microsoft.com/office/drawing/2014/main" id="{0E751B71-09E5-7146-AFEE-523E65D5D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405" y="1227000"/>
            <a:ext cx="8263766" cy="5452095"/>
          </a:xfrm>
        </p:spPr>
        <p:txBody>
          <a:bodyPr>
            <a:normAutofit/>
          </a:bodyPr>
          <a:lstStyle/>
          <a:p>
            <a:r>
              <a:rPr lang="en-US" sz="2600" b="1" dirty="0" smtClean="0">
                <a:latin typeface="Arial" charset="0"/>
                <a:ea typeface="Arial" charset="0"/>
                <a:cs typeface="Arial" charset="0"/>
              </a:rPr>
              <a:t>Key frame → </a:t>
            </a:r>
            <a:r>
              <a:rPr lang="en-US" sz="2600" b="1" dirty="0">
                <a:latin typeface="Arial" charset="0"/>
                <a:ea typeface="Arial" charset="0"/>
                <a:cs typeface="Arial" charset="0"/>
              </a:rPr>
              <a:t>Video-level Histogram </a:t>
            </a:r>
            <a:r>
              <a:rPr lang="en-US" sz="2600" b="1" dirty="0" smtClean="0">
                <a:latin typeface="Arial" charset="0"/>
                <a:ea typeface="Arial" charset="0"/>
                <a:cs typeface="Arial" charset="0"/>
              </a:rPr>
              <a:t>Procedure:</a:t>
            </a:r>
          </a:p>
          <a:p>
            <a:pPr lvl="1" fontAlgn="base"/>
            <a:r>
              <a:rPr lang="en-US" sz="1800" dirty="0">
                <a:latin typeface="Arial" charset="0"/>
                <a:ea typeface="Arial" charset="0"/>
                <a:cs typeface="Arial" charset="0"/>
              </a:rPr>
              <a:t>For each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key frame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identify nearest cluster and generate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key frame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level histogram. </a:t>
            </a:r>
          </a:p>
          <a:p>
            <a:pPr lvl="1" fontAlgn="base"/>
            <a:r>
              <a:rPr lang="en-US" sz="1800" dirty="0">
                <a:latin typeface="Arial" charset="0"/>
                <a:ea typeface="Arial" charset="0"/>
                <a:cs typeface="Arial" charset="0"/>
              </a:rPr>
              <a:t>Video level histogram is generated by summing over the individual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key frame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histograms.</a:t>
            </a:r>
          </a:p>
          <a:p>
            <a:endParaRPr lang="en-US" sz="2300" dirty="0">
              <a:latin typeface="Arial" charset="0"/>
              <a:ea typeface="Arial" charset="0"/>
              <a:cs typeface="Arial" charset="0"/>
            </a:endParaRPr>
          </a:p>
          <a:p>
            <a:endParaRPr lang="en-US" sz="23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Video Querying for Near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Duplicates: </a:t>
            </a:r>
            <a:endParaRPr lang="en-US" sz="2400" b="1" dirty="0" smtClean="0">
              <a:latin typeface="Arial" charset="0"/>
              <a:ea typeface="Arial" charset="0"/>
              <a:cs typeface="Arial" charset="0"/>
            </a:endParaRPr>
          </a:p>
          <a:p>
            <a:pPr lvl="1" fontAlgn="base"/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Calculate cosine similarity using TF-IDF between the two video histograms.</a:t>
            </a:r>
          </a:p>
          <a:p>
            <a:pPr lvl="1" fontAlgn="base"/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Sort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in descending order based on similarity score. (Threshold can be used to segregate into categories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).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800" dirty="0">
                <a:latin typeface="Arial" charset="0"/>
                <a:ea typeface="Arial" charset="0"/>
                <a:cs typeface="Arial" charset="0"/>
              </a:rPr>
            </a:br>
            <a:endParaRPr lang="en-US" altLang="en-US" sz="18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32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>
            <a:extLst>
              <a:ext uri="{FF2B5EF4-FFF2-40B4-BE49-F238E27FC236}">
                <a16:creationId xmlns="" xmlns:a16="http://schemas.microsoft.com/office/drawing/2014/main" id="{54A9A1E4-9649-524F-B9C3-BEA71409C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37" y="323092"/>
            <a:ext cx="9144000" cy="619125"/>
          </a:xfrm>
        </p:spPr>
        <p:txBody>
          <a:bodyPr/>
          <a:lstStyle/>
          <a:p>
            <a:r>
              <a:rPr lang="en-US" altLang="en-US" sz="3100" dirty="0" smtClean="0">
                <a:ea typeface="ヒラギノ角ゴ Pro W3" panose="020B0300000000000000" pitchFamily="34" charset="-128"/>
              </a:rPr>
              <a:t>KEY FRAME EXTRACTION METHODS</a:t>
            </a:r>
            <a:endParaRPr lang="en-US" altLang="en-US" sz="3100" dirty="0">
              <a:ea typeface="ヒラギノ角ゴ Pro W3" panose="020B0300000000000000" pitchFamily="34" charset="-128"/>
            </a:endParaRPr>
          </a:p>
        </p:txBody>
      </p:sp>
      <p:sp>
        <p:nvSpPr>
          <p:cNvPr id="14338" name="Content Placeholder 4">
            <a:extLst>
              <a:ext uri="{FF2B5EF4-FFF2-40B4-BE49-F238E27FC236}">
                <a16:creationId xmlns="" xmlns:a16="http://schemas.microsoft.com/office/drawing/2014/main" id="{0B21F420-F134-864D-8AA6-4669F87B3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625" y="1099930"/>
            <a:ext cx="8709025" cy="5433392"/>
          </a:xfrm>
        </p:spPr>
        <p:txBody>
          <a:bodyPr>
            <a:normAutofit/>
          </a:bodyPr>
          <a:lstStyle/>
          <a:p>
            <a:pPr fontAlgn="base"/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Sequential Comparison between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frames</a:t>
            </a:r>
          </a:p>
          <a:p>
            <a:pPr lvl="1" fontAlgn="base"/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Compare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frame by frame and choose frames with high difference values.</a:t>
            </a:r>
          </a:p>
          <a:p>
            <a:pPr fontAlgn="base"/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fontAlgn="base"/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Global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Comparison between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frames</a:t>
            </a:r>
          </a:p>
          <a:p>
            <a:pPr lvl="1" fontAlgn="base"/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Minimizes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a predefined objective function by using the global difference between frames</a:t>
            </a:r>
          </a:p>
          <a:p>
            <a:pPr fontAlgn="base"/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fontAlgn="base"/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Curve Simplification</a:t>
            </a:r>
          </a:p>
          <a:p>
            <a:pPr lvl="1" fontAlgn="base"/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Represents frames as points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in the feature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space to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formulate a trajectory curve.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Key frames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are the points that give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the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best representation to the shape of the curve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fontAlgn="base"/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fontAlgn="base"/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Clustering</a:t>
            </a:r>
          </a:p>
          <a:p>
            <a:pPr lvl="1" fontAlgn="base"/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Each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frame is a data point in the feature space. Cluster frames, then the frames that have smallest distances (closest) to cluster centers are selected.</a:t>
            </a:r>
          </a:p>
          <a:p>
            <a:pPr marL="0" indent="0">
              <a:buNone/>
            </a:pPr>
            <a:endParaRPr lang="en-US" altLang="en-US" sz="2400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alt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290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PD template A">
  <a:themeElements>
    <a:clrScheme name="Custom 6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771E28"/>
      </a:accent1>
      <a:accent2>
        <a:srgbClr val="E58A03"/>
      </a:accent2>
      <a:accent3>
        <a:srgbClr val="BFBFBF"/>
      </a:accent3>
      <a:accent4>
        <a:srgbClr val="989898"/>
      </a:accent4>
      <a:accent5>
        <a:srgbClr val="995C02"/>
      </a:accent5>
      <a:accent6>
        <a:srgbClr val="424242"/>
      </a:accent6>
      <a:hlink>
        <a:srgbClr val="4F141B"/>
      </a:hlink>
      <a:folHlink>
        <a:srgbClr val="B26B0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1E08087-6BA2-F441-9963-17449E1DBC12}" vid="{5BF69B27-7CBF-8042-B37D-97A597D553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TemplateA</Template>
  <TotalTime>543</TotalTime>
  <Words>825</Words>
  <Application>Microsoft Macintosh PowerPoint</Application>
  <PresentationFormat>On-screen Show (4:3)</PresentationFormat>
  <Paragraphs>124</Paragraphs>
  <Slides>14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.AppleSystemUIFont</vt:lpstr>
      <vt:lpstr>.PingFangSC-Regular</vt:lpstr>
      <vt:lpstr>Calibri</vt:lpstr>
      <vt:lpstr>Courier New</vt:lpstr>
      <vt:lpstr>ＭＳ Ｐゴシック</vt:lpstr>
      <vt:lpstr>Wingdings</vt:lpstr>
      <vt:lpstr>ヒラギノ角ゴ Pro W3</vt:lpstr>
      <vt:lpstr>Arial</vt:lpstr>
      <vt:lpstr>EPD template A</vt:lpstr>
      <vt:lpstr>Application and extension of CNN for Near Duplicate Video Retrieval</vt:lpstr>
      <vt:lpstr>OVERVIEW</vt:lpstr>
      <vt:lpstr>WHAT &amp; WHY</vt:lpstr>
      <vt:lpstr>BACKGROUND &amp; RELATED WORK</vt:lpstr>
      <vt:lpstr>BACKGROUND &amp; RELATED WORK (contd.)</vt:lpstr>
      <vt:lpstr>HIGH LEVEL OVERVIEW</vt:lpstr>
      <vt:lpstr>OUR APPROACH (explained)</vt:lpstr>
      <vt:lpstr>OUR APPROACH (explained)</vt:lpstr>
      <vt:lpstr>KEY FRAME EXTRACTION METHODS</vt:lpstr>
      <vt:lpstr>KEY FRAME EXTRACTOR (RESULTS)</vt:lpstr>
      <vt:lpstr>RESULTS</vt:lpstr>
      <vt:lpstr>RESULTS (contd.)</vt:lpstr>
      <vt:lpstr>CONCLUSION &amp; FUTURE WORK</vt:lpstr>
      <vt:lpstr>THANK YOU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Near Duplicate Video Detection/Retrieval</dc:title>
  <dc:creator>SHIVANEE NAGARAJAN</dc:creator>
  <cp:lastModifiedBy>VARUN RAMESH</cp:lastModifiedBy>
  <cp:revision>35</cp:revision>
  <cp:lastPrinted>2018-03-19T15:20:49Z</cp:lastPrinted>
  <dcterms:created xsi:type="dcterms:W3CDTF">2019-04-28T20:17:52Z</dcterms:created>
  <dcterms:modified xsi:type="dcterms:W3CDTF">2019-04-29T15:24:44Z</dcterms:modified>
</cp:coreProperties>
</file>

<file path=docProps/thumbnail.jpeg>
</file>